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60" r:id="rId3"/>
    <p:sldId id="259" r:id="rId4"/>
    <p:sldId id="261" r:id="rId5"/>
    <p:sldId id="262" r:id="rId6"/>
    <p:sldId id="263" r:id="rId7"/>
    <p:sldId id="274" r:id="rId8"/>
    <p:sldId id="264" r:id="rId9"/>
    <p:sldId id="265" r:id="rId10"/>
    <p:sldId id="266" r:id="rId11"/>
    <p:sldId id="267" r:id="rId12"/>
    <p:sldId id="268" r:id="rId13"/>
    <p:sldId id="270" r:id="rId14"/>
    <p:sldId id="271" r:id="rId15"/>
    <p:sldId id="272" r:id="rId16"/>
    <p:sldId id="273" r:id="rId17"/>
    <p:sldId id="275" r:id="rId18"/>
    <p:sldId id="276" r:id="rId19"/>
    <p:sldId id="279" r:id="rId20"/>
    <p:sldId id="278"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9" r:id="rId39"/>
    <p:sldId id="300" r:id="rId40"/>
    <p:sldId id="298" r:id="rId41"/>
    <p:sldId id="2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74" autoAdjust="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8112E-BC03-449E-BB88-FF3BBBD7EA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DF19A87-BB7F-4D32-B0BC-7C699A1945DD}">
      <dgm:prSet phldrT="[Text]" custT="1"/>
      <dgm:spPr>
        <a:solidFill>
          <a:schemeClr val="bg1">
            <a:lumMod val="50000"/>
          </a:schemeClr>
        </a:solidFill>
      </dgm:spPr>
      <dgm:t>
        <a:bodyPr/>
        <a:lstStyle/>
        <a:p>
          <a:r>
            <a:rPr lang="en-US" sz="3500" dirty="0" smtClean="0"/>
            <a:t>Cognitive Load</a:t>
          </a:r>
          <a:endParaRPr lang="en-US" sz="3500" dirty="0"/>
        </a:p>
      </dgm:t>
    </dgm:pt>
    <dgm:pt modelId="{F192BABB-419F-4449-B074-7F617281F5C3}" type="parTrans" cxnId="{C7E8D850-8CE4-4DF0-A00D-5686ABB4CCEA}">
      <dgm:prSet/>
      <dgm:spPr/>
      <dgm:t>
        <a:bodyPr/>
        <a:lstStyle/>
        <a:p>
          <a:endParaRPr lang="en-US"/>
        </a:p>
      </dgm:t>
    </dgm:pt>
    <dgm:pt modelId="{18568E05-E20D-47DC-81A0-C27F844E899B}" type="sibTrans" cxnId="{C7E8D850-8CE4-4DF0-A00D-5686ABB4CCEA}">
      <dgm:prSet/>
      <dgm:spPr/>
      <dgm:t>
        <a:bodyPr/>
        <a:lstStyle/>
        <a:p>
          <a:endParaRPr lang="en-US"/>
        </a:p>
      </dgm:t>
    </dgm:pt>
    <dgm:pt modelId="{FFBC5891-138E-49F5-8538-26C355CDBD0A}">
      <dgm:prSet phldrT="[Text]" custT="1"/>
      <dgm:spPr>
        <a:solidFill>
          <a:schemeClr val="bg1">
            <a:lumMod val="50000"/>
          </a:schemeClr>
        </a:solidFill>
      </dgm:spPr>
      <dgm:t>
        <a:bodyPr/>
        <a:lstStyle/>
        <a:p>
          <a:r>
            <a:rPr lang="en-US" sz="3500" dirty="0" smtClean="0"/>
            <a:t>Intrinsic</a:t>
          </a:r>
          <a:endParaRPr lang="en-US" sz="3500" dirty="0"/>
        </a:p>
      </dgm:t>
    </dgm:pt>
    <dgm:pt modelId="{109ACD9B-807E-4E43-BA3E-2ABAFA32F4C1}" type="parTrans" cxnId="{E13FB36F-1A0B-4F0A-9BB8-7449481828DB}">
      <dgm:prSet/>
      <dgm:spPr/>
      <dgm:t>
        <a:bodyPr/>
        <a:lstStyle/>
        <a:p>
          <a:endParaRPr lang="en-US"/>
        </a:p>
      </dgm:t>
    </dgm:pt>
    <dgm:pt modelId="{C86D0306-09D5-4A71-B681-C3596E76D8CD}" type="sibTrans" cxnId="{E13FB36F-1A0B-4F0A-9BB8-7449481828DB}">
      <dgm:prSet/>
      <dgm:spPr/>
      <dgm:t>
        <a:bodyPr/>
        <a:lstStyle/>
        <a:p>
          <a:endParaRPr lang="en-US"/>
        </a:p>
      </dgm:t>
    </dgm:pt>
    <dgm:pt modelId="{D235C5FB-149C-4574-9F17-E75B6B240E5E}">
      <dgm:prSet phldrT="[Text]" custT="1"/>
      <dgm:spPr>
        <a:solidFill>
          <a:schemeClr val="bg1">
            <a:lumMod val="50000"/>
          </a:schemeClr>
        </a:solidFill>
      </dgm:spPr>
      <dgm:t>
        <a:bodyPr/>
        <a:lstStyle/>
        <a:p>
          <a:r>
            <a:rPr lang="en-US" sz="3500" dirty="0" smtClean="0"/>
            <a:t>Extraneous</a:t>
          </a:r>
          <a:endParaRPr lang="en-US" sz="3500" dirty="0"/>
        </a:p>
      </dgm:t>
    </dgm:pt>
    <dgm:pt modelId="{4D7CFC54-C40C-4896-8303-5D7416ED7500}" type="parTrans" cxnId="{60F1AC79-4208-419B-8C3D-2E95C78CF664}">
      <dgm:prSet/>
      <dgm:spPr/>
      <dgm:t>
        <a:bodyPr/>
        <a:lstStyle/>
        <a:p>
          <a:endParaRPr lang="en-US"/>
        </a:p>
      </dgm:t>
    </dgm:pt>
    <dgm:pt modelId="{ECB2D425-7F5A-49A1-B675-41810E681AA3}" type="sibTrans" cxnId="{60F1AC79-4208-419B-8C3D-2E95C78CF664}">
      <dgm:prSet/>
      <dgm:spPr/>
      <dgm:t>
        <a:bodyPr/>
        <a:lstStyle/>
        <a:p>
          <a:endParaRPr lang="en-US"/>
        </a:p>
      </dgm:t>
    </dgm:pt>
    <dgm:pt modelId="{A56FD463-A52D-4844-844F-0C53EEB7905E}">
      <dgm:prSet phldrT="[Text]" custT="1"/>
      <dgm:spPr>
        <a:solidFill>
          <a:schemeClr val="bg1">
            <a:lumMod val="50000"/>
          </a:schemeClr>
        </a:solidFill>
      </dgm:spPr>
      <dgm:t>
        <a:bodyPr/>
        <a:lstStyle/>
        <a:p>
          <a:r>
            <a:rPr lang="en-US" sz="3500" dirty="0" smtClean="0"/>
            <a:t>Germane</a:t>
          </a:r>
          <a:endParaRPr lang="en-US" sz="3500" dirty="0"/>
        </a:p>
      </dgm:t>
    </dgm:pt>
    <dgm:pt modelId="{41C28CF4-641B-46E3-89E4-8396419E49AE}" type="parTrans" cxnId="{8CF690AF-119B-4180-86B6-8721FEA221BD}">
      <dgm:prSet/>
      <dgm:spPr/>
      <dgm:t>
        <a:bodyPr/>
        <a:lstStyle/>
        <a:p>
          <a:endParaRPr lang="en-US"/>
        </a:p>
      </dgm:t>
    </dgm:pt>
    <dgm:pt modelId="{E9553760-734D-4099-AE35-98B2B6495EEF}" type="sibTrans" cxnId="{8CF690AF-119B-4180-86B6-8721FEA221BD}">
      <dgm:prSet/>
      <dgm:spPr/>
      <dgm:t>
        <a:bodyPr/>
        <a:lstStyle/>
        <a:p>
          <a:endParaRPr lang="en-US"/>
        </a:p>
      </dgm:t>
    </dgm:pt>
    <dgm:pt modelId="{D1498091-984F-46C6-BC95-62EAA9A6DE66}" type="pres">
      <dgm:prSet presAssocID="{CBA8112E-BC03-449E-BB88-FF3BBBD7EADC}" presName="hierChild1" presStyleCnt="0">
        <dgm:presLayoutVars>
          <dgm:orgChart val="1"/>
          <dgm:chPref val="1"/>
          <dgm:dir/>
          <dgm:animOne val="branch"/>
          <dgm:animLvl val="lvl"/>
          <dgm:resizeHandles/>
        </dgm:presLayoutVars>
      </dgm:prSet>
      <dgm:spPr/>
      <dgm:t>
        <a:bodyPr/>
        <a:lstStyle/>
        <a:p>
          <a:endParaRPr lang="en-US"/>
        </a:p>
      </dgm:t>
    </dgm:pt>
    <dgm:pt modelId="{D551067D-87A6-403E-BE59-FC5DC19C136F}" type="pres">
      <dgm:prSet presAssocID="{6DF19A87-BB7F-4D32-B0BC-7C699A1945DD}" presName="hierRoot1" presStyleCnt="0">
        <dgm:presLayoutVars>
          <dgm:hierBranch val="init"/>
        </dgm:presLayoutVars>
      </dgm:prSet>
      <dgm:spPr/>
    </dgm:pt>
    <dgm:pt modelId="{7234E837-E312-4E44-BFBD-C3B5551F90F3}" type="pres">
      <dgm:prSet presAssocID="{6DF19A87-BB7F-4D32-B0BC-7C699A1945DD}" presName="rootComposite1" presStyleCnt="0"/>
      <dgm:spPr/>
    </dgm:pt>
    <dgm:pt modelId="{B556036E-FBFF-448A-973C-EA8D404FF66D}" type="pres">
      <dgm:prSet presAssocID="{6DF19A87-BB7F-4D32-B0BC-7C699A1945DD}" presName="rootText1" presStyleLbl="node0" presStyleIdx="0" presStyleCnt="1">
        <dgm:presLayoutVars>
          <dgm:chPref val="3"/>
        </dgm:presLayoutVars>
      </dgm:prSet>
      <dgm:spPr/>
      <dgm:t>
        <a:bodyPr/>
        <a:lstStyle/>
        <a:p>
          <a:endParaRPr lang="en-US"/>
        </a:p>
      </dgm:t>
    </dgm:pt>
    <dgm:pt modelId="{BA418DBC-BC81-474B-95CE-373DB817A278}" type="pres">
      <dgm:prSet presAssocID="{6DF19A87-BB7F-4D32-B0BC-7C699A1945DD}" presName="rootConnector1" presStyleLbl="node1" presStyleIdx="0" presStyleCnt="0"/>
      <dgm:spPr/>
      <dgm:t>
        <a:bodyPr/>
        <a:lstStyle/>
        <a:p>
          <a:endParaRPr lang="en-US"/>
        </a:p>
      </dgm:t>
    </dgm:pt>
    <dgm:pt modelId="{132E2096-E24D-4EA0-B893-B10191F85C07}" type="pres">
      <dgm:prSet presAssocID="{6DF19A87-BB7F-4D32-B0BC-7C699A1945DD}" presName="hierChild2" presStyleCnt="0"/>
      <dgm:spPr/>
    </dgm:pt>
    <dgm:pt modelId="{034B7385-3E16-4404-9C1E-4D2C0278FCEB}" type="pres">
      <dgm:prSet presAssocID="{109ACD9B-807E-4E43-BA3E-2ABAFA32F4C1}" presName="Name37" presStyleLbl="parChTrans1D2" presStyleIdx="0" presStyleCnt="3"/>
      <dgm:spPr/>
      <dgm:t>
        <a:bodyPr/>
        <a:lstStyle/>
        <a:p>
          <a:endParaRPr lang="en-US"/>
        </a:p>
      </dgm:t>
    </dgm:pt>
    <dgm:pt modelId="{EAC96972-A346-441C-971D-E2F41C72E41B}" type="pres">
      <dgm:prSet presAssocID="{FFBC5891-138E-49F5-8538-26C355CDBD0A}" presName="hierRoot2" presStyleCnt="0">
        <dgm:presLayoutVars>
          <dgm:hierBranch val="init"/>
        </dgm:presLayoutVars>
      </dgm:prSet>
      <dgm:spPr/>
    </dgm:pt>
    <dgm:pt modelId="{D76D7515-76A9-4E7A-BC3E-CDB19CD6A8DA}" type="pres">
      <dgm:prSet presAssocID="{FFBC5891-138E-49F5-8538-26C355CDBD0A}" presName="rootComposite" presStyleCnt="0"/>
      <dgm:spPr/>
    </dgm:pt>
    <dgm:pt modelId="{2880FDFA-0493-4096-811C-3F7BD1A572E8}" type="pres">
      <dgm:prSet presAssocID="{FFBC5891-138E-49F5-8538-26C355CDBD0A}" presName="rootText" presStyleLbl="node2" presStyleIdx="0" presStyleCnt="3">
        <dgm:presLayoutVars>
          <dgm:chPref val="3"/>
        </dgm:presLayoutVars>
      </dgm:prSet>
      <dgm:spPr/>
      <dgm:t>
        <a:bodyPr/>
        <a:lstStyle/>
        <a:p>
          <a:endParaRPr lang="en-US"/>
        </a:p>
      </dgm:t>
    </dgm:pt>
    <dgm:pt modelId="{5C5752F2-C6DC-4A88-9096-46E0DA860D49}" type="pres">
      <dgm:prSet presAssocID="{FFBC5891-138E-49F5-8538-26C355CDBD0A}" presName="rootConnector" presStyleLbl="node2" presStyleIdx="0" presStyleCnt="3"/>
      <dgm:spPr/>
      <dgm:t>
        <a:bodyPr/>
        <a:lstStyle/>
        <a:p>
          <a:endParaRPr lang="en-US"/>
        </a:p>
      </dgm:t>
    </dgm:pt>
    <dgm:pt modelId="{1665DE8D-7FBB-4B90-A6AA-7DFB8D8F6E4A}" type="pres">
      <dgm:prSet presAssocID="{FFBC5891-138E-49F5-8538-26C355CDBD0A}" presName="hierChild4" presStyleCnt="0"/>
      <dgm:spPr/>
    </dgm:pt>
    <dgm:pt modelId="{AD9DFD6E-89EF-4B74-897D-BF0F75608B39}" type="pres">
      <dgm:prSet presAssocID="{FFBC5891-138E-49F5-8538-26C355CDBD0A}" presName="hierChild5" presStyleCnt="0"/>
      <dgm:spPr/>
    </dgm:pt>
    <dgm:pt modelId="{6104F222-2D4A-4B62-AE34-57D2811FA6CB}" type="pres">
      <dgm:prSet presAssocID="{4D7CFC54-C40C-4896-8303-5D7416ED7500}" presName="Name37" presStyleLbl="parChTrans1D2" presStyleIdx="1" presStyleCnt="3"/>
      <dgm:spPr/>
      <dgm:t>
        <a:bodyPr/>
        <a:lstStyle/>
        <a:p>
          <a:endParaRPr lang="en-US"/>
        </a:p>
      </dgm:t>
    </dgm:pt>
    <dgm:pt modelId="{24E14CBF-7683-4524-9A79-C0737E3AC045}" type="pres">
      <dgm:prSet presAssocID="{D235C5FB-149C-4574-9F17-E75B6B240E5E}" presName="hierRoot2" presStyleCnt="0">
        <dgm:presLayoutVars>
          <dgm:hierBranch val="init"/>
        </dgm:presLayoutVars>
      </dgm:prSet>
      <dgm:spPr/>
    </dgm:pt>
    <dgm:pt modelId="{2FC01F2E-23A7-4C34-9D99-5663F29B2103}" type="pres">
      <dgm:prSet presAssocID="{D235C5FB-149C-4574-9F17-E75B6B240E5E}" presName="rootComposite" presStyleCnt="0"/>
      <dgm:spPr/>
    </dgm:pt>
    <dgm:pt modelId="{6B941679-0A2A-4F0D-B4FC-7B8A9618D23B}" type="pres">
      <dgm:prSet presAssocID="{D235C5FB-149C-4574-9F17-E75B6B240E5E}" presName="rootText" presStyleLbl="node2" presStyleIdx="1" presStyleCnt="3">
        <dgm:presLayoutVars>
          <dgm:chPref val="3"/>
        </dgm:presLayoutVars>
      </dgm:prSet>
      <dgm:spPr/>
      <dgm:t>
        <a:bodyPr/>
        <a:lstStyle/>
        <a:p>
          <a:endParaRPr lang="en-US"/>
        </a:p>
      </dgm:t>
    </dgm:pt>
    <dgm:pt modelId="{5AC83DE3-811C-4C77-B14E-DB8732962D00}" type="pres">
      <dgm:prSet presAssocID="{D235C5FB-149C-4574-9F17-E75B6B240E5E}" presName="rootConnector" presStyleLbl="node2" presStyleIdx="1" presStyleCnt="3"/>
      <dgm:spPr/>
      <dgm:t>
        <a:bodyPr/>
        <a:lstStyle/>
        <a:p>
          <a:endParaRPr lang="en-US"/>
        </a:p>
      </dgm:t>
    </dgm:pt>
    <dgm:pt modelId="{6EB6ACBB-6135-4177-808F-EBF4DD63DF06}" type="pres">
      <dgm:prSet presAssocID="{D235C5FB-149C-4574-9F17-E75B6B240E5E}" presName="hierChild4" presStyleCnt="0"/>
      <dgm:spPr/>
    </dgm:pt>
    <dgm:pt modelId="{6D0CB9AB-DE96-405E-AC1E-92D3E6267695}" type="pres">
      <dgm:prSet presAssocID="{D235C5FB-149C-4574-9F17-E75B6B240E5E}" presName="hierChild5" presStyleCnt="0"/>
      <dgm:spPr/>
    </dgm:pt>
    <dgm:pt modelId="{B684737E-B0CC-4AF8-AA12-69A4F1ACE4D6}" type="pres">
      <dgm:prSet presAssocID="{41C28CF4-641B-46E3-89E4-8396419E49AE}" presName="Name37" presStyleLbl="parChTrans1D2" presStyleIdx="2" presStyleCnt="3"/>
      <dgm:spPr/>
      <dgm:t>
        <a:bodyPr/>
        <a:lstStyle/>
        <a:p>
          <a:endParaRPr lang="en-US"/>
        </a:p>
      </dgm:t>
    </dgm:pt>
    <dgm:pt modelId="{DCD3894F-371C-460A-845F-F769EED3EBF6}" type="pres">
      <dgm:prSet presAssocID="{A56FD463-A52D-4844-844F-0C53EEB7905E}" presName="hierRoot2" presStyleCnt="0">
        <dgm:presLayoutVars>
          <dgm:hierBranch val="init"/>
        </dgm:presLayoutVars>
      </dgm:prSet>
      <dgm:spPr/>
    </dgm:pt>
    <dgm:pt modelId="{04EAE071-A39D-44A5-A92C-D61BB799F06F}" type="pres">
      <dgm:prSet presAssocID="{A56FD463-A52D-4844-844F-0C53EEB7905E}" presName="rootComposite" presStyleCnt="0"/>
      <dgm:spPr/>
    </dgm:pt>
    <dgm:pt modelId="{5670DA77-C38C-40CA-B229-AC0A4723DC96}" type="pres">
      <dgm:prSet presAssocID="{A56FD463-A52D-4844-844F-0C53EEB7905E}" presName="rootText" presStyleLbl="node2" presStyleIdx="2" presStyleCnt="3">
        <dgm:presLayoutVars>
          <dgm:chPref val="3"/>
        </dgm:presLayoutVars>
      </dgm:prSet>
      <dgm:spPr/>
      <dgm:t>
        <a:bodyPr/>
        <a:lstStyle/>
        <a:p>
          <a:endParaRPr lang="en-US"/>
        </a:p>
      </dgm:t>
    </dgm:pt>
    <dgm:pt modelId="{E4E5A229-3BEA-4461-A0B4-D6C7984827F7}" type="pres">
      <dgm:prSet presAssocID="{A56FD463-A52D-4844-844F-0C53EEB7905E}" presName="rootConnector" presStyleLbl="node2" presStyleIdx="2" presStyleCnt="3"/>
      <dgm:spPr/>
      <dgm:t>
        <a:bodyPr/>
        <a:lstStyle/>
        <a:p>
          <a:endParaRPr lang="en-US"/>
        </a:p>
      </dgm:t>
    </dgm:pt>
    <dgm:pt modelId="{96E00895-9096-4C79-A9F5-6EAADC3A2E94}" type="pres">
      <dgm:prSet presAssocID="{A56FD463-A52D-4844-844F-0C53EEB7905E}" presName="hierChild4" presStyleCnt="0"/>
      <dgm:spPr/>
    </dgm:pt>
    <dgm:pt modelId="{FA1544BC-9F75-4184-AC07-7C8D298EA515}" type="pres">
      <dgm:prSet presAssocID="{A56FD463-A52D-4844-844F-0C53EEB7905E}" presName="hierChild5" presStyleCnt="0"/>
      <dgm:spPr/>
    </dgm:pt>
    <dgm:pt modelId="{BAD95ECB-8ACF-4AE8-AFA3-1F1BA5B8CB58}" type="pres">
      <dgm:prSet presAssocID="{6DF19A87-BB7F-4D32-B0BC-7C699A1945DD}" presName="hierChild3" presStyleCnt="0"/>
      <dgm:spPr/>
    </dgm:pt>
  </dgm:ptLst>
  <dgm:cxnLst>
    <dgm:cxn modelId="{596CAC41-65CA-4301-B45B-31D008736A3B}" type="presOf" srcId="{6DF19A87-BB7F-4D32-B0BC-7C699A1945DD}" destId="{B556036E-FBFF-448A-973C-EA8D404FF66D}" srcOrd="0" destOrd="0" presId="urn:microsoft.com/office/officeart/2005/8/layout/orgChart1"/>
    <dgm:cxn modelId="{56AC99B6-CA46-4CDE-BF41-0E76ED3719FC}" type="presOf" srcId="{CBA8112E-BC03-449E-BB88-FF3BBBD7EADC}" destId="{D1498091-984F-46C6-BC95-62EAA9A6DE66}" srcOrd="0" destOrd="0" presId="urn:microsoft.com/office/officeart/2005/8/layout/orgChart1"/>
    <dgm:cxn modelId="{8CF690AF-119B-4180-86B6-8721FEA221BD}" srcId="{6DF19A87-BB7F-4D32-B0BC-7C699A1945DD}" destId="{A56FD463-A52D-4844-844F-0C53EEB7905E}" srcOrd="2" destOrd="0" parTransId="{41C28CF4-641B-46E3-89E4-8396419E49AE}" sibTransId="{E9553760-734D-4099-AE35-98B2B6495EEF}"/>
    <dgm:cxn modelId="{E13FB36F-1A0B-4F0A-9BB8-7449481828DB}" srcId="{6DF19A87-BB7F-4D32-B0BC-7C699A1945DD}" destId="{FFBC5891-138E-49F5-8538-26C355CDBD0A}" srcOrd="0" destOrd="0" parTransId="{109ACD9B-807E-4E43-BA3E-2ABAFA32F4C1}" sibTransId="{C86D0306-09D5-4A71-B681-C3596E76D8CD}"/>
    <dgm:cxn modelId="{0F7E5941-BA0F-4669-A47E-0666FC5FFB16}" type="presOf" srcId="{FFBC5891-138E-49F5-8538-26C355CDBD0A}" destId="{5C5752F2-C6DC-4A88-9096-46E0DA860D49}" srcOrd="1" destOrd="0" presId="urn:microsoft.com/office/officeart/2005/8/layout/orgChart1"/>
    <dgm:cxn modelId="{1D18270D-BEA2-4A8F-926E-0077D7978273}" type="presOf" srcId="{A56FD463-A52D-4844-844F-0C53EEB7905E}" destId="{E4E5A229-3BEA-4461-A0B4-D6C7984827F7}" srcOrd="1" destOrd="0" presId="urn:microsoft.com/office/officeart/2005/8/layout/orgChart1"/>
    <dgm:cxn modelId="{60F1AC79-4208-419B-8C3D-2E95C78CF664}" srcId="{6DF19A87-BB7F-4D32-B0BC-7C699A1945DD}" destId="{D235C5FB-149C-4574-9F17-E75B6B240E5E}" srcOrd="1" destOrd="0" parTransId="{4D7CFC54-C40C-4896-8303-5D7416ED7500}" sibTransId="{ECB2D425-7F5A-49A1-B675-41810E681AA3}"/>
    <dgm:cxn modelId="{AEE04EEE-BE11-47FD-83C1-EDB20A5CE323}" type="presOf" srcId="{6DF19A87-BB7F-4D32-B0BC-7C699A1945DD}" destId="{BA418DBC-BC81-474B-95CE-373DB817A278}" srcOrd="1" destOrd="0" presId="urn:microsoft.com/office/officeart/2005/8/layout/orgChart1"/>
    <dgm:cxn modelId="{C7E8D850-8CE4-4DF0-A00D-5686ABB4CCEA}" srcId="{CBA8112E-BC03-449E-BB88-FF3BBBD7EADC}" destId="{6DF19A87-BB7F-4D32-B0BC-7C699A1945DD}" srcOrd="0" destOrd="0" parTransId="{F192BABB-419F-4449-B074-7F617281F5C3}" sibTransId="{18568E05-E20D-47DC-81A0-C27F844E899B}"/>
    <dgm:cxn modelId="{043C9AFC-8F56-4FEB-B835-66262F3652CE}" type="presOf" srcId="{A56FD463-A52D-4844-844F-0C53EEB7905E}" destId="{5670DA77-C38C-40CA-B229-AC0A4723DC96}" srcOrd="0" destOrd="0" presId="urn:microsoft.com/office/officeart/2005/8/layout/orgChart1"/>
    <dgm:cxn modelId="{B268D757-3238-45DD-B299-6CAD3CA47682}" type="presOf" srcId="{41C28CF4-641B-46E3-89E4-8396419E49AE}" destId="{B684737E-B0CC-4AF8-AA12-69A4F1ACE4D6}" srcOrd="0" destOrd="0" presId="urn:microsoft.com/office/officeart/2005/8/layout/orgChart1"/>
    <dgm:cxn modelId="{34A4ACAD-0EE0-4CAB-A18C-46570E87555D}" type="presOf" srcId="{D235C5FB-149C-4574-9F17-E75B6B240E5E}" destId="{6B941679-0A2A-4F0D-B4FC-7B8A9618D23B}" srcOrd="0" destOrd="0" presId="urn:microsoft.com/office/officeart/2005/8/layout/orgChart1"/>
    <dgm:cxn modelId="{114F8572-2465-4FE5-9BEA-ED7029658996}" type="presOf" srcId="{FFBC5891-138E-49F5-8538-26C355CDBD0A}" destId="{2880FDFA-0493-4096-811C-3F7BD1A572E8}" srcOrd="0" destOrd="0" presId="urn:microsoft.com/office/officeart/2005/8/layout/orgChart1"/>
    <dgm:cxn modelId="{5B747288-40DF-45E7-8662-0CA071E6B25C}" type="presOf" srcId="{D235C5FB-149C-4574-9F17-E75B6B240E5E}" destId="{5AC83DE3-811C-4C77-B14E-DB8732962D00}" srcOrd="1" destOrd="0" presId="urn:microsoft.com/office/officeart/2005/8/layout/orgChart1"/>
    <dgm:cxn modelId="{98605024-6A15-4861-A87B-FD08EEEF9AA2}" type="presOf" srcId="{109ACD9B-807E-4E43-BA3E-2ABAFA32F4C1}" destId="{034B7385-3E16-4404-9C1E-4D2C0278FCEB}" srcOrd="0" destOrd="0" presId="urn:microsoft.com/office/officeart/2005/8/layout/orgChart1"/>
    <dgm:cxn modelId="{D5388670-766D-4D27-AFDB-7316EF5AD032}" type="presOf" srcId="{4D7CFC54-C40C-4896-8303-5D7416ED7500}" destId="{6104F222-2D4A-4B62-AE34-57D2811FA6CB}" srcOrd="0" destOrd="0" presId="urn:microsoft.com/office/officeart/2005/8/layout/orgChart1"/>
    <dgm:cxn modelId="{C1CD86C0-C4E2-4D59-977B-E8B06C7588D4}" type="presParOf" srcId="{D1498091-984F-46C6-BC95-62EAA9A6DE66}" destId="{D551067D-87A6-403E-BE59-FC5DC19C136F}" srcOrd="0" destOrd="0" presId="urn:microsoft.com/office/officeart/2005/8/layout/orgChart1"/>
    <dgm:cxn modelId="{39471F6D-CAC3-437C-93C1-A895406AA202}" type="presParOf" srcId="{D551067D-87A6-403E-BE59-FC5DC19C136F}" destId="{7234E837-E312-4E44-BFBD-C3B5551F90F3}" srcOrd="0" destOrd="0" presId="urn:microsoft.com/office/officeart/2005/8/layout/orgChart1"/>
    <dgm:cxn modelId="{47397CDD-135D-4607-B749-5A295B47A67B}" type="presParOf" srcId="{7234E837-E312-4E44-BFBD-C3B5551F90F3}" destId="{B556036E-FBFF-448A-973C-EA8D404FF66D}" srcOrd="0" destOrd="0" presId="urn:microsoft.com/office/officeart/2005/8/layout/orgChart1"/>
    <dgm:cxn modelId="{F0EB3A00-808D-4F56-9602-20DD0E4501E7}" type="presParOf" srcId="{7234E837-E312-4E44-BFBD-C3B5551F90F3}" destId="{BA418DBC-BC81-474B-95CE-373DB817A278}" srcOrd="1" destOrd="0" presId="urn:microsoft.com/office/officeart/2005/8/layout/orgChart1"/>
    <dgm:cxn modelId="{3138604D-8AF8-4219-8726-B5978A256C9D}" type="presParOf" srcId="{D551067D-87A6-403E-BE59-FC5DC19C136F}" destId="{132E2096-E24D-4EA0-B893-B10191F85C07}" srcOrd="1" destOrd="0" presId="urn:microsoft.com/office/officeart/2005/8/layout/orgChart1"/>
    <dgm:cxn modelId="{25C25840-2631-4548-B37F-B6B42C150855}" type="presParOf" srcId="{132E2096-E24D-4EA0-B893-B10191F85C07}" destId="{034B7385-3E16-4404-9C1E-4D2C0278FCEB}" srcOrd="0" destOrd="0" presId="urn:microsoft.com/office/officeart/2005/8/layout/orgChart1"/>
    <dgm:cxn modelId="{84D9DC71-0729-464D-897B-35EDDA43E8F0}" type="presParOf" srcId="{132E2096-E24D-4EA0-B893-B10191F85C07}" destId="{EAC96972-A346-441C-971D-E2F41C72E41B}" srcOrd="1" destOrd="0" presId="urn:microsoft.com/office/officeart/2005/8/layout/orgChart1"/>
    <dgm:cxn modelId="{5B6570B8-2CCF-4DC8-86A0-52E696FF7B6F}" type="presParOf" srcId="{EAC96972-A346-441C-971D-E2F41C72E41B}" destId="{D76D7515-76A9-4E7A-BC3E-CDB19CD6A8DA}" srcOrd="0" destOrd="0" presId="urn:microsoft.com/office/officeart/2005/8/layout/orgChart1"/>
    <dgm:cxn modelId="{23853C87-2DC4-48E1-9CEE-0509850933C9}" type="presParOf" srcId="{D76D7515-76A9-4E7A-BC3E-CDB19CD6A8DA}" destId="{2880FDFA-0493-4096-811C-3F7BD1A572E8}" srcOrd="0" destOrd="0" presId="urn:microsoft.com/office/officeart/2005/8/layout/orgChart1"/>
    <dgm:cxn modelId="{DA7E7707-7D12-428F-9206-706984412686}" type="presParOf" srcId="{D76D7515-76A9-4E7A-BC3E-CDB19CD6A8DA}" destId="{5C5752F2-C6DC-4A88-9096-46E0DA860D49}" srcOrd="1" destOrd="0" presId="urn:microsoft.com/office/officeart/2005/8/layout/orgChart1"/>
    <dgm:cxn modelId="{D7FE7092-6704-43A6-9FDD-FB9ECBDE933B}" type="presParOf" srcId="{EAC96972-A346-441C-971D-E2F41C72E41B}" destId="{1665DE8D-7FBB-4B90-A6AA-7DFB8D8F6E4A}" srcOrd="1" destOrd="0" presId="urn:microsoft.com/office/officeart/2005/8/layout/orgChart1"/>
    <dgm:cxn modelId="{71032AC7-CAA4-4FC7-A879-B99726E2B70F}" type="presParOf" srcId="{EAC96972-A346-441C-971D-E2F41C72E41B}" destId="{AD9DFD6E-89EF-4B74-897D-BF0F75608B39}" srcOrd="2" destOrd="0" presId="urn:microsoft.com/office/officeart/2005/8/layout/orgChart1"/>
    <dgm:cxn modelId="{ED6CBFF6-2C6D-496B-BFFB-8E602F0A6375}" type="presParOf" srcId="{132E2096-E24D-4EA0-B893-B10191F85C07}" destId="{6104F222-2D4A-4B62-AE34-57D2811FA6CB}" srcOrd="2" destOrd="0" presId="urn:microsoft.com/office/officeart/2005/8/layout/orgChart1"/>
    <dgm:cxn modelId="{4CFA269C-DA46-4CB3-ACA1-A6B557DFBDD3}" type="presParOf" srcId="{132E2096-E24D-4EA0-B893-B10191F85C07}" destId="{24E14CBF-7683-4524-9A79-C0737E3AC045}" srcOrd="3" destOrd="0" presId="urn:microsoft.com/office/officeart/2005/8/layout/orgChart1"/>
    <dgm:cxn modelId="{8A47E682-96E7-40C1-B6F0-1480E9A8F234}" type="presParOf" srcId="{24E14CBF-7683-4524-9A79-C0737E3AC045}" destId="{2FC01F2E-23A7-4C34-9D99-5663F29B2103}" srcOrd="0" destOrd="0" presId="urn:microsoft.com/office/officeart/2005/8/layout/orgChart1"/>
    <dgm:cxn modelId="{2BAEA49F-E489-4E07-9FFA-0EDB8BEDB198}" type="presParOf" srcId="{2FC01F2E-23A7-4C34-9D99-5663F29B2103}" destId="{6B941679-0A2A-4F0D-B4FC-7B8A9618D23B}" srcOrd="0" destOrd="0" presId="urn:microsoft.com/office/officeart/2005/8/layout/orgChart1"/>
    <dgm:cxn modelId="{A85DEA21-8512-48CD-B80F-41232078EF4B}" type="presParOf" srcId="{2FC01F2E-23A7-4C34-9D99-5663F29B2103}" destId="{5AC83DE3-811C-4C77-B14E-DB8732962D00}" srcOrd="1" destOrd="0" presId="urn:microsoft.com/office/officeart/2005/8/layout/orgChart1"/>
    <dgm:cxn modelId="{F509AA81-0A9F-4B7D-B003-492D742F1BD1}" type="presParOf" srcId="{24E14CBF-7683-4524-9A79-C0737E3AC045}" destId="{6EB6ACBB-6135-4177-808F-EBF4DD63DF06}" srcOrd="1" destOrd="0" presId="urn:microsoft.com/office/officeart/2005/8/layout/orgChart1"/>
    <dgm:cxn modelId="{6E615191-8548-4949-ADA7-82DEDDE90B3D}" type="presParOf" srcId="{24E14CBF-7683-4524-9A79-C0737E3AC045}" destId="{6D0CB9AB-DE96-405E-AC1E-92D3E6267695}" srcOrd="2" destOrd="0" presId="urn:microsoft.com/office/officeart/2005/8/layout/orgChart1"/>
    <dgm:cxn modelId="{E7FD1D8F-2275-4709-9886-489A2EB702A2}" type="presParOf" srcId="{132E2096-E24D-4EA0-B893-B10191F85C07}" destId="{B684737E-B0CC-4AF8-AA12-69A4F1ACE4D6}" srcOrd="4" destOrd="0" presId="urn:microsoft.com/office/officeart/2005/8/layout/orgChart1"/>
    <dgm:cxn modelId="{93C849B4-190C-4F58-BF5B-180ED496CBD7}" type="presParOf" srcId="{132E2096-E24D-4EA0-B893-B10191F85C07}" destId="{DCD3894F-371C-460A-845F-F769EED3EBF6}" srcOrd="5" destOrd="0" presId="urn:microsoft.com/office/officeart/2005/8/layout/orgChart1"/>
    <dgm:cxn modelId="{2DFA4CF7-AD7E-4FC0-99F8-92F29DB83BD6}" type="presParOf" srcId="{DCD3894F-371C-460A-845F-F769EED3EBF6}" destId="{04EAE071-A39D-44A5-A92C-D61BB799F06F}" srcOrd="0" destOrd="0" presId="urn:microsoft.com/office/officeart/2005/8/layout/orgChart1"/>
    <dgm:cxn modelId="{26DAC9B3-7B14-4144-AFFC-B998FE71D238}" type="presParOf" srcId="{04EAE071-A39D-44A5-A92C-D61BB799F06F}" destId="{5670DA77-C38C-40CA-B229-AC0A4723DC96}" srcOrd="0" destOrd="0" presId="urn:microsoft.com/office/officeart/2005/8/layout/orgChart1"/>
    <dgm:cxn modelId="{73923FF8-13A6-4318-A657-C3868ECAEE74}" type="presParOf" srcId="{04EAE071-A39D-44A5-A92C-D61BB799F06F}" destId="{E4E5A229-3BEA-4461-A0B4-D6C7984827F7}" srcOrd="1" destOrd="0" presId="urn:microsoft.com/office/officeart/2005/8/layout/orgChart1"/>
    <dgm:cxn modelId="{DA40B0CA-CFE3-470F-9B17-EE288159BCBB}" type="presParOf" srcId="{DCD3894F-371C-460A-845F-F769EED3EBF6}" destId="{96E00895-9096-4C79-A9F5-6EAADC3A2E94}" srcOrd="1" destOrd="0" presId="urn:microsoft.com/office/officeart/2005/8/layout/orgChart1"/>
    <dgm:cxn modelId="{033D87F2-DED5-4456-A086-5F6CFB34E78D}" type="presParOf" srcId="{DCD3894F-371C-460A-845F-F769EED3EBF6}" destId="{FA1544BC-9F75-4184-AC07-7C8D298EA515}" srcOrd="2" destOrd="0" presId="urn:microsoft.com/office/officeart/2005/8/layout/orgChart1"/>
    <dgm:cxn modelId="{867B7C95-042A-46E8-8CFB-3A8B496C6D09}" type="presParOf" srcId="{D551067D-87A6-403E-BE59-FC5DC19C136F}" destId="{BAD95ECB-8ACF-4AE8-AFA3-1F1BA5B8CB5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FFFA7-067E-413E-995A-37C34A88487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CD361A2-A161-4CD4-9312-B66CF7054CC2}">
      <dgm:prSet phldrT="[Text]" custT="1"/>
      <dgm:spPr>
        <a:solidFill>
          <a:schemeClr val="bg1">
            <a:lumMod val="50000"/>
          </a:schemeClr>
        </a:solidFill>
      </dgm:spPr>
      <dgm:t>
        <a:bodyPr/>
        <a:lstStyle/>
        <a:p>
          <a:r>
            <a:rPr lang="en-US" sz="2800" dirty="0" smtClean="0"/>
            <a:t>Brain Memory</a:t>
          </a:r>
          <a:endParaRPr lang="en-US" sz="2800" dirty="0"/>
        </a:p>
      </dgm:t>
    </dgm:pt>
    <dgm:pt modelId="{84DEC53B-3ACD-4F6D-95C2-17BE81657CBA}" type="parTrans" cxnId="{268CE75E-E230-46DC-AEB5-F8C255326B17}">
      <dgm:prSet/>
      <dgm:spPr/>
      <dgm:t>
        <a:bodyPr/>
        <a:lstStyle/>
        <a:p>
          <a:endParaRPr lang="en-US"/>
        </a:p>
      </dgm:t>
    </dgm:pt>
    <dgm:pt modelId="{321D4DFA-1E40-4DF3-A6E5-F41A5F52D439}" type="sibTrans" cxnId="{268CE75E-E230-46DC-AEB5-F8C255326B17}">
      <dgm:prSet/>
      <dgm:spPr/>
      <dgm:t>
        <a:bodyPr/>
        <a:lstStyle/>
        <a:p>
          <a:endParaRPr lang="en-US"/>
        </a:p>
      </dgm:t>
    </dgm:pt>
    <dgm:pt modelId="{050DE656-264C-4F01-A923-35EFCCAEB805}">
      <dgm:prSet phldrT="[Text]" custT="1"/>
      <dgm:spPr>
        <a:solidFill>
          <a:schemeClr val="bg1">
            <a:lumMod val="50000"/>
          </a:schemeClr>
        </a:solidFill>
      </dgm:spPr>
      <dgm:t>
        <a:bodyPr/>
        <a:lstStyle/>
        <a:p>
          <a:r>
            <a:rPr lang="en-US" sz="2800" dirty="0" smtClean="0"/>
            <a:t>Iconic</a:t>
          </a:r>
          <a:endParaRPr lang="en-US" sz="2800" dirty="0"/>
        </a:p>
      </dgm:t>
    </dgm:pt>
    <dgm:pt modelId="{153006AC-A407-4FB4-AF3C-71932D1B8BE7}" type="parTrans" cxnId="{37B222AF-0B47-46A1-B240-1E8ACC435BDD}">
      <dgm:prSet/>
      <dgm:spPr>
        <a:ln>
          <a:solidFill>
            <a:schemeClr val="tx1"/>
          </a:solidFill>
        </a:ln>
      </dgm:spPr>
      <dgm:t>
        <a:bodyPr/>
        <a:lstStyle/>
        <a:p>
          <a:endParaRPr lang="en-US"/>
        </a:p>
      </dgm:t>
    </dgm:pt>
    <dgm:pt modelId="{BD28EF07-00D7-412B-B735-F87AC6582D32}" type="sibTrans" cxnId="{37B222AF-0B47-46A1-B240-1E8ACC435BDD}">
      <dgm:prSet/>
      <dgm:spPr/>
      <dgm:t>
        <a:bodyPr/>
        <a:lstStyle/>
        <a:p>
          <a:endParaRPr lang="en-US"/>
        </a:p>
      </dgm:t>
    </dgm:pt>
    <dgm:pt modelId="{669A07A3-8698-4BB9-ADB6-EEB669D6FCF9}">
      <dgm:prSet phldrT="[Text]" custT="1"/>
      <dgm:spPr>
        <a:solidFill>
          <a:schemeClr val="bg1">
            <a:lumMod val="50000"/>
          </a:schemeClr>
        </a:solidFill>
      </dgm:spPr>
      <dgm:t>
        <a:bodyPr/>
        <a:lstStyle/>
        <a:p>
          <a:r>
            <a:rPr lang="en-US" sz="2800" dirty="0" smtClean="0"/>
            <a:t>Short Term</a:t>
          </a:r>
          <a:endParaRPr lang="en-US" sz="2800" dirty="0"/>
        </a:p>
      </dgm:t>
    </dgm:pt>
    <dgm:pt modelId="{DD361E83-E810-4EE5-80D8-EC346D4A31EF}" type="parTrans" cxnId="{2BD8FE11-3E7E-4939-B067-8218FB2AD4BD}">
      <dgm:prSet/>
      <dgm:spPr>
        <a:ln>
          <a:solidFill>
            <a:schemeClr val="tx1"/>
          </a:solidFill>
        </a:ln>
      </dgm:spPr>
      <dgm:t>
        <a:bodyPr/>
        <a:lstStyle/>
        <a:p>
          <a:endParaRPr lang="en-US"/>
        </a:p>
      </dgm:t>
    </dgm:pt>
    <dgm:pt modelId="{8F61157C-CB70-4DE2-9FA3-C435FAD0C7B9}" type="sibTrans" cxnId="{2BD8FE11-3E7E-4939-B067-8218FB2AD4BD}">
      <dgm:prSet/>
      <dgm:spPr/>
      <dgm:t>
        <a:bodyPr/>
        <a:lstStyle/>
        <a:p>
          <a:endParaRPr lang="en-US"/>
        </a:p>
      </dgm:t>
    </dgm:pt>
    <dgm:pt modelId="{5D78B369-A93D-45D3-B0B2-70E923BB0931}">
      <dgm:prSet phldrT="[Text]" custT="1"/>
      <dgm:spPr>
        <a:solidFill>
          <a:schemeClr val="bg1">
            <a:lumMod val="50000"/>
          </a:schemeClr>
        </a:solidFill>
      </dgm:spPr>
      <dgm:t>
        <a:bodyPr/>
        <a:lstStyle/>
        <a:p>
          <a:r>
            <a:rPr lang="en-US" sz="2800" dirty="0" smtClean="0"/>
            <a:t>Long Term</a:t>
          </a:r>
          <a:endParaRPr lang="en-US" sz="2800" dirty="0"/>
        </a:p>
      </dgm:t>
    </dgm:pt>
    <dgm:pt modelId="{FF3A0B40-7722-45BD-A576-E9C99DF2C98A}" type="parTrans" cxnId="{0C1EA767-3D96-46F6-B015-883CF8A5F4A0}">
      <dgm:prSet/>
      <dgm:spPr>
        <a:ln>
          <a:solidFill>
            <a:schemeClr val="tx1"/>
          </a:solidFill>
        </a:ln>
      </dgm:spPr>
      <dgm:t>
        <a:bodyPr/>
        <a:lstStyle/>
        <a:p>
          <a:endParaRPr lang="en-US"/>
        </a:p>
      </dgm:t>
    </dgm:pt>
    <dgm:pt modelId="{8810EA0E-28A1-4465-95A4-463868E55478}" type="sibTrans" cxnId="{0C1EA767-3D96-46F6-B015-883CF8A5F4A0}">
      <dgm:prSet/>
      <dgm:spPr/>
      <dgm:t>
        <a:bodyPr/>
        <a:lstStyle/>
        <a:p>
          <a:endParaRPr lang="en-US"/>
        </a:p>
      </dgm:t>
    </dgm:pt>
    <dgm:pt modelId="{34C8CDFC-240E-4785-8C9D-976898B8B1E7}" type="pres">
      <dgm:prSet presAssocID="{66CFFFA7-067E-413E-995A-37C34A88487C}" presName="Name0" presStyleCnt="0">
        <dgm:presLayoutVars>
          <dgm:chPref val="1"/>
          <dgm:dir/>
          <dgm:animOne val="branch"/>
          <dgm:animLvl val="lvl"/>
          <dgm:resizeHandles val="exact"/>
        </dgm:presLayoutVars>
      </dgm:prSet>
      <dgm:spPr/>
    </dgm:pt>
    <dgm:pt modelId="{555B59B2-D16C-4AE8-AE1D-E2788AA2D836}" type="pres">
      <dgm:prSet presAssocID="{1CD361A2-A161-4CD4-9312-B66CF7054CC2}" presName="root1" presStyleCnt="0"/>
      <dgm:spPr/>
    </dgm:pt>
    <dgm:pt modelId="{359130C8-50D1-4658-834B-32D372A73B24}" type="pres">
      <dgm:prSet presAssocID="{1CD361A2-A161-4CD4-9312-B66CF7054CC2}" presName="LevelOneTextNode" presStyleLbl="node0" presStyleIdx="0" presStyleCnt="1" custAng="5400000" custScaleX="64237" custScaleY="46188" custLinFactX="-80412" custLinFactNeighborX="-100000" custLinFactNeighborY="-11">
        <dgm:presLayoutVars>
          <dgm:chPref val="3"/>
        </dgm:presLayoutVars>
      </dgm:prSet>
      <dgm:spPr/>
      <dgm:t>
        <a:bodyPr/>
        <a:lstStyle/>
        <a:p>
          <a:endParaRPr lang="en-US"/>
        </a:p>
      </dgm:t>
    </dgm:pt>
    <dgm:pt modelId="{FA459070-FED3-4EEC-8550-BFC2A96A7977}" type="pres">
      <dgm:prSet presAssocID="{1CD361A2-A161-4CD4-9312-B66CF7054CC2}" presName="level2hierChild" presStyleCnt="0"/>
      <dgm:spPr/>
    </dgm:pt>
    <dgm:pt modelId="{812F7C7D-DB9C-4EBB-8634-AF7C979E5BCC}" type="pres">
      <dgm:prSet presAssocID="{153006AC-A407-4FB4-AF3C-71932D1B8BE7}" presName="conn2-1" presStyleLbl="parChTrans1D2" presStyleIdx="0" presStyleCnt="3"/>
      <dgm:spPr/>
    </dgm:pt>
    <dgm:pt modelId="{8B98BF16-BF53-433D-9DAD-4CC959E88A35}" type="pres">
      <dgm:prSet presAssocID="{153006AC-A407-4FB4-AF3C-71932D1B8BE7}" presName="connTx" presStyleLbl="parChTrans1D2" presStyleIdx="0" presStyleCnt="3"/>
      <dgm:spPr/>
    </dgm:pt>
    <dgm:pt modelId="{933D380D-D614-48C9-A681-764667205E50}" type="pres">
      <dgm:prSet presAssocID="{050DE656-264C-4F01-A923-35EFCCAEB805}" presName="root2" presStyleCnt="0"/>
      <dgm:spPr/>
    </dgm:pt>
    <dgm:pt modelId="{3A1ACC70-6841-43D9-84AA-4AB41D17374F}" type="pres">
      <dgm:prSet presAssocID="{050DE656-264C-4F01-A923-35EFCCAEB805}" presName="LevelTwoTextNode" presStyleLbl="node2" presStyleIdx="0" presStyleCnt="3" custScaleX="85109" custScaleY="61736">
        <dgm:presLayoutVars>
          <dgm:chPref val="3"/>
        </dgm:presLayoutVars>
      </dgm:prSet>
      <dgm:spPr/>
      <dgm:t>
        <a:bodyPr/>
        <a:lstStyle/>
        <a:p>
          <a:endParaRPr lang="en-US"/>
        </a:p>
      </dgm:t>
    </dgm:pt>
    <dgm:pt modelId="{3EAB0300-350C-49AA-BA1F-8D734104AB6A}" type="pres">
      <dgm:prSet presAssocID="{050DE656-264C-4F01-A923-35EFCCAEB805}" presName="level3hierChild" presStyleCnt="0"/>
      <dgm:spPr/>
    </dgm:pt>
    <dgm:pt modelId="{E6B9E44C-DEB4-4BA3-A011-4181F0859E8E}" type="pres">
      <dgm:prSet presAssocID="{DD361E83-E810-4EE5-80D8-EC346D4A31EF}" presName="conn2-1" presStyleLbl="parChTrans1D2" presStyleIdx="1" presStyleCnt="3"/>
      <dgm:spPr/>
    </dgm:pt>
    <dgm:pt modelId="{7450630F-4EAC-4F67-BD31-7FB60B36CC75}" type="pres">
      <dgm:prSet presAssocID="{DD361E83-E810-4EE5-80D8-EC346D4A31EF}" presName="connTx" presStyleLbl="parChTrans1D2" presStyleIdx="1" presStyleCnt="3"/>
      <dgm:spPr/>
    </dgm:pt>
    <dgm:pt modelId="{6111C254-8227-4A78-87C9-08510A299F97}" type="pres">
      <dgm:prSet presAssocID="{669A07A3-8698-4BB9-ADB6-EEB669D6FCF9}" presName="root2" presStyleCnt="0"/>
      <dgm:spPr/>
    </dgm:pt>
    <dgm:pt modelId="{80B87968-DA95-4F8A-9B3F-7E4BA3F53A3A}" type="pres">
      <dgm:prSet presAssocID="{669A07A3-8698-4BB9-ADB6-EEB669D6FCF9}" presName="LevelTwoTextNode" presStyleLbl="node2" presStyleIdx="1" presStyleCnt="3" custScaleX="85109" custScaleY="61736">
        <dgm:presLayoutVars>
          <dgm:chPref val="3"/>
        </dgm:presLayoutVars>
      </dgm:prSet>
      <dgm:spPr/>
      <dgm:t>
        <a:bodyPr/>
        <a:lstStyle/>
        <a:p>
          <a:endParaRPr lang="en-US"/>
        </a:p>
      </dgm:t>
    </dgm:pt>
    <dgm:pt modelId="{025F1702-E351-4ADC-93D1-B4B5B903F9E3}" type="pres">
      <dgm:prSet presAssocID="{669A07A3-8698-4BB9-ADB6-EEB669D6FCF9}" presName="level3hierChild" presStyleCnt="0"/>
      <dgm:spPr/>
    </dgm:pt>
    <dgm:pt modelId="{473912EC-2801-4E6B-BB34-77140A786CFD}" type="pres">
      <dgm:prSet presAssocID="{FF3A0B40-7722-45BD-A576-E9C99DF2C98A}" presName="conn2-1" presStyleLbl="parChTrans1D2" presStyleIdx="2" presStyleCnt="3"/>
      <dgm:spPr/>
    </dgm:pt>
    <dgm:pt modelId="{0A040837-410E-4319-8573-28F33CCE985A}" type="pres">
      <dgm:prSet presAssocID="{FF3A0B40-7722-45BD-A576-E9C99DF2C98A}" presName="connTx" presStyleLbl="parChTrans1D2" presStyleIdx="2" presStyleCnt="3"/>
      <dgm:spPr/>
    </dgm:pt>
    <dgm:pt modelId="{3911652A-C0D2-4526-BA60-9E233D7F4823}" type="pres">
      <dgm:prSet presAssocID="{5D78B369-A93D-45D3-B0B2-70E923BB0931}" presName="root2" presStyleCnt="0"/>
      <dgm:spPr/>
    </dgm:pt>
    <dgm:pt modelId="{FB4F0432-EEFB-4142-A486-916A438B5C85}" type="pres">
      <dgm:prSet presAssocID="{5D78B369-A93D-45D3-B0B2-70E923BB0931}" presName="LevelTwoTextNode" presStyleLbl="node2" presStyleIdx="2" presStyleCnt="3" custScaleX="85109" custScaleY="61736">
        <dgm:presLayoutVars>
          <dgm:chPref val="3"/>
        </dgm:presLayoutVars>
      </dgm:prSet>
      <dgm:spPr/>
    </dgm:pt>
    <dgm:pt modelId="{E2F8A273-216F-464A-BE9E-3FE1F90D6397}" type="pres">
      <dgm:prSet presAssocID="{5D78B369-A93D-45D3-B0B2-70E923BB0931}" presName="level3hierChild" presStyleCnt="0"/>
      <dgm:spPr/>
    </dgm:pt>
  </dgm:ptLst>
  <dgm:cxnLst>
    <dgm:cxn modelId="{BEB0BAC9-94CB-48DE-913A-3A2C1325BC17}" type="presOf" srcId="{1CD361A2-A161-4CD4-9312-B66CF7054CC2}" destId="{359130C8-50D1-4658-834B-32D372A73B24}" srcOrd="0" destOrd="0" presId="urn:microsoft.com/office/officeart/2008/layout/HorizontalMultiLevelHierarchy"/>
    <dgm:cxn modelId="{97E0B49F-0E3B-404B-9EAB-3A9C53947470}" type="presOf" srcId="{153006AC-A407-4FB4-AF3C-71932D1B8BE7}" destId="{812F7C7D-DB9C-4EBB-8634-AF7C979E5BCC}" srcOrd="0" destOrd="0" presId="urn:microsoft.com/office/officeart/2008/layout/HorizontalMultiLevelHierarchy"/>
    <dgm:cxn modelId="{84F191AC-FCC0-4711-ACF4-8D6530BE4353}" type="presOf" srcId="{FF3A0B40-7722-45BD-A576-E9C99DF2C98A}" destId="{473912EC-2801-4E6B-BB34-77140A786CFD}" srcOrd="0" destOrd="0" presId="urn:microsoft.com/office/officeart/2008/layout/HorizontalMultiLevelHierarchy"/>
    <dgm:cxn modelId="{23F21709-E7DE-4323-A1C4-D9F643F10426}" type="presOf" srcId="{153006AC-A407-4FB4-AF3C-71932D1B8BE7}" destId="{8B98BF16-BF53-433D-9DAD-4CC959E88A35}" srcOrd="1" destOrd="0" presId="urn:microsoft.com/office/officeart/2008/layout/HorizontalMultiLevelHierarchy"/>
    <dgm:cxn modelId="{E44AA99A-4798-49F0-B2DB-9ECA619FD9D5}" type="presOf" srcId="{050DE656-264C-4F01-A923-35EFCCAEB805}" destId="{3A1ACC70-6841-43D9-84AA-4AB41D17374F}" srcOrd="0" destOrd="0" presId="urn:microsoft.com/office/officeart/2008/layout/HorizontalMultiLevelHierarchy"/>
    <dgm:cxn modelId="{0C1EA767-3D96-46F6-B015-883CF8A5F4A0}" srcId="{1CD361A2-A161-4CD4-9312-B66CF7054CC2}" destId="{5D78B369-A93D-45D3-B0B2-70E923BB0931}" srcOrd="2" destOrd="0" parTransId="{FF3A0B40-7722-45BD-A576-E9C99DF2C98A}" sibTransId="{8810EA0E-28A1-4465-95A4-463868E55478}"/>
    <dgm:cxn modelId="{504E18AA-3789-4EFA-8933-0F643A6BA80B}" type="presOf" srcId="{66CFFFA7-067E-413E-995A-37C34A88487C}" destId="{34C8CDFC-240E-4785-8C9D-976898B8B1E7}" srcOrd="0" destOrd="0" presId="urn:microsoft.com/office/officeart/2008/layout/HorizontalMultiLevelHierarchy"/>
    <dgm:cxn modelId="{268CE75E-E230-46DC-AEB5-F8C255326B17}" srcId="{66CFFFA7-067E-413E-995A-37C34A88487C}" destId="{1CD361A2-A161-4CD4-9312-B66CF7054CC2}" srcOrd="0" destOrd="0" parTransId="{84DEC53B-3ACD-4F6D-95C2-17BE81657CBA}" sibTransId="{321D4DFA-1E40-4DF3-A6E5-F41A5F52D439}"/>
    <dgm:cxn modelId="{F3326E06-84B2-4B55-B558-F45BE114B1D2}" type="presOf" srcId="{5D78B369-A93D-45D3-B0B2-70E923BB0931}" destId="{FB4F0432-EEFB-4142-A486-916A438B5C85}" srcOrd="0" destOrd="0" presId="urn:microsoft.com/office/officeart/2008/layout/HorizontalMultiLevelHierarchy"/>
    <dgm:cxn modelId="{CFF52907-9F30-41F6-879E-17F9D783CEFE}" type="presOf" srcId="{DD361E83-E810-4EE5-80D8-EC346D4A31EF}" destId="{7450630F-4EAC-4F67-BD31-7FB60B36CC75}" srcOrd="1" destOrd="0" presId="urn:microsoft.com/office/officeart/2008/layout/HorizontalMultiLevelHierarchy"/>
    <dgm:cxn modelId="{0803919B-A2FD-4050-8C6C-A7C700316D6B}" type="presOf" srcId="{DD361E83-E810-4EE5-80D8-EC346D4A31EF}" destId="{E6B9E44C-DEB4-4BA3-A011-4181F0859E8E}" srcOrd="0" destOrd="0" presId="urn:microsoft.com/office/officeart/2008/layout/HorizontalMultiLevelHierarchy"/>
    <dgm:cxn modelId="{2BD8FE11-3E7E-4939-B067-8218FB2AD4BD}" srcId="{1CD361A2-A161-4CD4-9312-B66CF7054CC2}" destId="{669A07A3-8698-4BB9-ADB6-EEB669D6FCF9}" srcOrd="1" destOrd="0" parTransId="{DD361E83-E810-4EE5-80D8-EC346D4A31EF}" sibTransId="{8F61157C-CB70-4DE2-9FA3-C435FAD0C7B9}"/>
    <dgm:cxn modelId="{A6700A75-57DA-4953-973D-27785203C85B}" type="presOf" srcId="{FF3A0B40-7722-45BD-A576-E9C99DF2C98A}" destId="{0A040837-410E-4319-8573-28F33CCE985A}" srcOrd="1" destOrd="0" presId="urn:microsoft.com/office/officeart/2008/layout/HorizontalMultiLevelHierarchy"/>
    <dgm:cxn modelId="{37B222AF-0B47-46A1-B240-1E8ACC435BDD}" srcId="{1CD361A2-A161-4CD4-9312-B66CF7054CC2}" destId="{050DE656-264C-4F01-A923-35EFCCAEB805}" srcOrd="0" destOrd="0" parTransId="{153006AC-A407-4FB4-AF3C-71932D1B8BE7}" sibTransId="{BD28EF07-00D7-412B-B735-F87AC6582D32}"/>
    <dgm:cxn modelId="{300EBB0B-ECD2-4A90-95B8-F36257959CCF}" type="presOf" srcId="{669A07A3-8698-4BB9-ADB6-EEB669D6FCF9}" destId="{80B87968-DA95-4F8A-9B3F-7E4BA3F53A3A}" srcOrd="0" destOrd="0" presId="urn:microsoft.com/office/officeart/2008/layout/HorizontalMultiLevelHierarchy"/>
    <dgm:cxn modelId="{5CD917E7-1C60-49D5-8673-F95C3F94A2A1}" type="presParOf" srcId="{34C8CDFC-240E-4785-8C9D-976898B8B1E7}" destId="{555B59B2-D16C-4AE8-AE1D-E2788AA2D836}" srcOrd="0" destOrd="0" presId="urn:microsoft.com/office/officeart/2008/layout/HorizontalMultiLevelHierarchy"/>
    <dgm:cxn modelId="{6D2B8AD6-67F0-4BE5-BB70-F539836436C8}" type="presParOf" srcId="{555B59B2-D16C-4AE8-AE1D-E2788AA2D836}" destId="{359130C8-50D1-4658-834B-32D372A73B24}" srcOrd="0" destOrd="0" presId="urn:microsoft.com/office/officeart/2008/layout/HorizontalMultiLevelHierarchy"/>
    <dgm:cxn modelId="{278F6997-C50D-4BBF-8D44-0DC5ACEBCE3F}" type="presParOf" srcId="{555B59B2-D16C-4AE8-AE1D-E2788AA2D836}" destId="{FA459070-FED3-4EEC-8550-BFC2A96A7977}" srcOrd="1" destOrd="0" presId="urn:microsoft.com/office/officeart/2008/layout/HorizontalMultiLevelHierarchy"/>
    <dgm:cxn modelId="{85241925-3E63-4CD5-80AB-FBDE1A5B1B8C}" type="presParOf" srcId="{FA459070-FED3-4EEC-8550-BFC2A96A7977}" destId="{812F7C7D-DB9C-4EBB-8634-AF7C979E5BCC}" srcOrd="0" destOrd="0" presId="urn:microsoft.com/office/officeart/2008/layout/HorizontalMultiLevelHierarchy"/>
    <dgm:cxn modelId="{A6CF3A7D-B8D7-47F3-8E0F-3EE237165543}" type="presParOf" srcId="{812F7C7D-DB9C-4EBB-8634-AF7C979E5BCC}" destId="{8B98BF16-BF53-433D-9DAD-4CC959E88A35}" srcOrd="0" destOrd="0" presId="urn:microsoft.com/office/officeart/2008/layout/HorizontalMultiLevelHierarchy"/>
    <dgm:cxn modelId="{B0B8E344-69E2-452B-B6AE-B6BDFA7002DB}" type="presParOf" srcId="{FA459070-FED3-4EEC-8550-BFC2A96A7977}" destId="{933D380D-D614-48C9-A681-764667205E50}" srcOrd="1" destOrd="0" presId="urn:microsoft.com/office/officeart/2008/layout/HorizontalMultiLevelHierarchy"/>
    <dgm:cxn modelId="{1FD97906-59E9-4680-A0DD-1CD97A5B8C15}" type="presParOf" srcId="{933D380D-D614-48C9-A681-764667205E50}" destId="{3A1ACC70-6841-43D9-84AA-4AB41D17374F}" srcOrd="0" destOrd="0" presId="urn:microsoft.com/office/officeart/2008/layout/HorizontalMultiLevelHierarchy"/>
    <dgm:cxn modelId="{ACCFC206-4096-4320-AA04-34E0828B2A3D}" type="presParOf" srcId="{933D380D-D614-48C9-A681-764667205E50}" destId="{3EAB0300-350C-49AA-BA1F-8D734104AB6A}" srcOrd="1" destOrd="0" presId="urn:microsoft.com/office/officeart/2008/layout/HorizontalMultiLevelHierarchy"/>
    <dgm:cxn modelId="{3F9AD7F6-3235-47C3-9371-5DEEEFE65E0E}" type="presParOf" srcId="{FA459070-FED3-4EEC-8550-BFC2A96A7977}" destId="{E6B9E44C-DEB4-4BA3-A011-4181F0859E8E}" srcOrd="2" destOrd="0" presId="urn:microsoft.com/office/officeart/2008/layout/HorizontalMultiLevelHierarchy"/>
    <dgm:cxn modelId="{E66D7BBC-B15F-4CC2-B770-863A10DD263E}" type="presParOf" srcId="{E6B9E44C-DEB4-4BA3-A011-4181F0859E8E}" destId="{7450630F-4EAC-4F67-BD31-7FB60B36CC75}" srcOrd="0" destOrd="0" presId="urn:microsoft.com/office/officeart/2008/layout/HorizontalMultiLevelHierarchy"/>
    <dgm:cxn modelId="{28972BC2-C452-4838-BCB5-DB6099A5913E}" type="presParOf" srcId="{FA459070-FED3-4EEC-8550-BFC2A96A7977}" destId="{6111C254-8227-4A78-87C9-08510A299F97}" srcOrd="3" destOrd="0" presId="urn:microsoft.com/office/officeart/2008/layout/HorizontalMultiLevelHierarchy"/>
    <dgm:cxn modelId="{D7F22477-DCA1-4677-9CE1-1BE1F0E78AC5}" type="presParOf" srcId="{6111C254-8227-4A78-87C9-08510A299F97}" destId="{80B87968-DA95-4F8A-9B3F-7E4BA3F53A3A}" srcOrd="0" destOrd="0" presId="urn:microsoft.com/office/officeart/2008/layout/HorizontalMultiLevelHierarchy"/>
    <dgm:cxn modelId="{9FF9D4CB-E14A-41A8-99F2-567C75BDF87D}" type="presParOf" srcId="{6111C254-8227-4A78-87C9-08510A299F97}" destId="{025F1702-E351-4ADC-93D1-B4B5B903F9E3}" srcOrd="1" destOrd="0" presId="urn:microsoft.com/office/officeart/2008/layout/HorizontalMultiLevelHierarchy"/>
    <dgm:cxn modelId="{485BB44E-7F51-4EEF-8D3C-924099432217}" type="presParOf" srcId="{FA459070-FED3-4EEC-8550-BFC2A96A7977}" destId="{473912EC-2801-4E6B-BB34-77140A786CFD}" srcOrd="4" destOrd="0" presId="urn:microsoft.com/office/officeart/2008/layout/HorizontalMultiLevelHierarchy"/>
    <dgm:cxn modelId="{528A0CED-DEDC-442B-BA0A-70AA427EF1FD}" type="presParOf" srcId="{473912EC-2801-4E6B-BB34-77140A786CFD}" destId="{0A040837-410E-4319-8573-28F33CCE985A}" srcOrd="0" destOrd="0" presId="urn:microsoft.com/office/officeart/2008/layout/HorizontalMultiLevelHierarchy"/>
    <dgm:cxn modelId="{18A14695-0638-4D95-85A3-33F1F79684DA}" type="presParOf" srcId="{FA459070-FED3-4EEC-8550-BFC2A96A7977}" destId="{3911652A-C0D2-4526-BA60-9E233D7F4823}" srcOrd="5" destOrd="0" presId="urn:microsoft.com/office/officeart/2008/layout/HorizontalMultiLevelHierarchy"/>
    <dgm:cxn modelId="{FCBBBF1F-4856-46A2-A084-567C16A8F46B}" type="presParOf" srcId="{3911652A-C0D2-4526-BA60-9E233D7F4823}" destId="{FB4F0432-EEFB-4142-A486-916A438B5C85}" srcOrd="0" destOrd="0" presId="urn:microsoft.com/office/officeart/2008/layout/HorizontalMultiLevelHierarchy"/>
    <dgm:cxn modelId="{FF20248C-165F-472A-A76D-951B1F7C6A7F}" type="presParOf" srcId="{3911652A-C0D2-4526-BA60-9E233D7F4823}" destId="{E2F8A273-216F-464A-BE9E-3FE1F90D639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4737E-B0CC-4AF8-AA12-69A4F1ACE4D6}">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04F222-2D4A-4B62-AE34-57D2811FA6CB}">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B7385-3E16-4404-9C1E-4D2C0278FCEB}">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36E-FBFF-448A-973C-EA8D404FF66D}">
      <dsp:nvSpPr>
        <dsp:cNvPr id="0" name=""/>
        <dsp:cNvSpPr/>
      </dsp:nvSpPr>
      <dsp:spPr>
        <a:xfrm>
          <a:off x="2875855" y="1271678"/>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Cognitive Load</a:t>
          </a:r>
          <a:endParaRPr lang="en-US" sz="3500" kern="1200" dirty="0"/>
        </a:p>
      </dsp:txBody>
      <dsp:txXfrm>
        <a:off x="2875855" y="1271678"/>
        <a:ext cx="2376289" cy="1188144"/>
      </dsp:txXfrm>
    </dsp:sp>
    <dsp:sp modelId="{2880FDFA-0493-4096-811C-3F7BD1A572E8}">
      <dsp:nvSpPr>
        <dsp:cNvPr id="0" name=""/>
        <dsp:cNvSpPr/>
      </dsp:nvSpPr>
      <dsp:spPr>
        <a:xfrm>
          <a:off x="54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Intrinsic</a:t>
          </a:r>
          <a:endParaRPr lang="en-US" sz="3500" kern="1200" dirty="0"/>
        </a:p>
      </dsp:txBody>
      <dsp:txXfrm>
        <a:off x="545" y="2958843"/>
        <a:ext cx="2376289" cy="1188144"/>
      </dsp:txXfrm>
    </dsp:sp>
    <dsp:sp modelId="{6B941679-0A2A-4F0D-B4FC-7B8A9618D23B}">
      <dsp:nvSpPr>
        <dsp:cNvPr id="0" name=""/>
        <dsp:cNvSpPr/>
      </dsp:nvSpPr>
      <dsp:spPr>
        <a:xfrm>
          <a:off x="287585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Extraneous</a:t>
          </a:r>
          <a:endParaRPr lang="en-US" sz="3500" kern="1200" dirty="0"/>
        </a:p>
      </dsp:txBody>
      <dsp:txXfrm>
        <a:off x="2875855" y="2958843"/>
        <a:ext cx="2376289" cy="1188144"/>
      </dsp:txXfrm>
    </dsp:sp>
    <dsp:sp modelId="{5670DA77-C38C-40CA-B229-AC0A4723DC96}">
      <dsp:nvSpPr>
        <dsp:cNvPr id="0" name=""/>
        <dsp:cNvSpPr/>
      </dsp:nvSpPr>
      <dsp:spPr>
        <a:xfrm>
          <a:off x="575116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Germane</a:t>
          </a:r>
          <a:endParaRPr lang="en-US" sz="3500" kern="1200" dirty="0"/>
        </a:p>
      </dsp:txBody>
      <dsp:txXfrm>
        <a:off x="5751165" y="2958843"/>
        <a:ext cx="2376289" cy="1188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912EC-2801-4E6B-BB34-77140A786CFD}">
      <dsp:nvSpPr>
        <dsp:cNvPr id="0" name=""/>
        <dsp:cNvSpPr/>
      </dsp:nvSpPr>
      <dsp:spPr>
        <a:xfrm>
          <a:off x="1639008" y="2708737"/>
          <a:ext cx="2532808" cy="893583"/>
        </a:xfrm>
        <a:custGeom>
          <a:avLst/>
          <a:gdLst/>
          <a:ahLst/>
          <a:cxnLst/>
          <a:rect l="0" t="0" r="0" b="0"/>
          <a:pathLst>
            <a:path>
              <a:moveTo>
                <a:pt x="0" y="0"/>
              </a:moveTo>
              <a:lnTo>
                <a:pt x="1266404" y="0"/>
              </a:lnTo>
              <a:lnTo>
                <a:pt x="1266404" y="893583"/>
              </a:lnTo>
              <a:lnTo>
                <a:pt x="2532808" y="89358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838267" y="3088383"/>
        <a:ext cx="134290" cy="134290"/>
      </dsp:txXfrm>
    </dsp:sp>
    <dsp:sp modelId="{E6B9E44C-DEB4-4BA3-A011-4181F0859E8E}">
      <dsp:nvSpPr>
        <dsp:cNvPr id="0" name=""/>
        <dsp:cNvSpPr/>
      </dsp:nvSpPr>
      <dsp:spPr>
        <a:xfrm>
          <a:off x="1639008" y="2663017"/>
          <a:ext cx="2532808" cy="91440"/>
        </a:xfrm>
        <a:custGeom>
          <a:avLst/>
          <a:gdLst/>
          <a:ahLst/>
          <a:cxnLst/>
          <a:rect l="0" t="0" r="0" b="0"/>
          <a:pathLst>
            <a:path>
              <a:moveTo>
                <a:pt x="0" y="45720"/>
              </a:moveTo>
              <a:lnTo>
                <a:pt x="1266404" y="45720"/>
              </a:lnTo>
              <a:lnTo>
                <a:pt x="1266404" y="46316"/>
              </a:lnTo>
              <a:lnTo>
                <a:pt x="2532808" y="46316"/>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842092" y="2645417"/>
        <a:ext cx="126640" cy="126640"/>
      </dsp:txXfrm>
    </dsp:sp>
    <dsp:sp modelId="{812F7C7D-DB9C-4EBB-8634-AF7C979E5BCC}">
      <dsp:nvSpPr>
        <dsp:cNvPr id="0" name=""/>
        <dsp:cNvSpPr/>
      </dsp:nvSpPr>
      <dsp:spPr>
        <a:xfrm>
          <a:off x="1639008" y="1816345"/>
          <a:ext cx="2532808" cy="892391"/>
        </a:xfrm>
        <a:custGeom>
          <a:avLst/>
          <a:gdLst/>
          <a:ahLst/>
          <a:cxnLst/>
          <a:rect l="0" t="0" r="0" b="0"/>
          <a:pathLst>
            <a:path>
              <a:moveTo>
                <a:pt x="0" y="892391"/>
              </a:moveTo>
              <a:lnTo>
                <a:pt x="1266404" y="892391"/>
              </a:lnTo>
              <a:lnTo>
                <a:pt x="1266404" y="0"/>
              </a:lnTo>
              <a:lnTo>
                <a:pt x="2532808" y="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838276" y="2195406"/>
        <a:ext cx="134271" cy="134271"/>
      </dsp:txXfrm>
    </dsp:sp>
    <dsp:sp modelId="{359130C8-50D1-4658-834B-32D372A73B24}">
      <dsp:nvSpPr>
        <dsp:cNvPr id="0" name=""/>
        <dsp:cNvSpPr/>
      </dsp:nvSpPr>
      <dsp:spPr>
        <a:xfrm>
          <a:off x="56946" y="2378062"/>
          <a:ext cx="2502773" cy="661349"/>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Brain Memory</a:t>
          </a:r>
          <a:endParaRPr lang="en-US" sz="2800" kern="1200" dirty="0"/>
        </a:p>
      </dsp:txBody>
      <dsp:txXfrm>
        <a:off x="56946" y="2378062"/>
        <a:ext cx="2502773" cy="661349"/>
      </dsp:txXfrm>
    </dsp:sp>
    <dsp:sp modelId="{3A1ACC70-6841-43D9-84AA-4AB41D17374F}">
      <dsp:nvSpPr>
        <dsp:cNvPr id="0" name=""/>
        <dsp:cNvSpPr/>
      </dsp:nvSpPr>
      <dsp:spPr>
        <a:xfrm>
          <a:off x="4171816" y="1498545"/>
          <a:ext cx="2874057" cy="635600"/>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Iconic</a:t>
          </a:r>
          <a:endParaRPr lang="en-US" sz="2800" kern="1200" dirty="0"/>
        </a:p>
      </dsp:txBody>
      <dsp:txXfrm>
        <a:off x="4171816" y="1498545"/>
        <a:ext cx="2874057" cy="635600"/>
      </dsp:txXfrm>
    </dsp:sp>
    <dsp:sp modelId="{80B87968-DA95-4F8A-9B3F-7E4BA3F53A3A}">
      <dsp:nvSpPr>
        <dsp:cNvPr id="0" name=""/>
        <dsp:cNvSpPr/>
      </dsp:nvSpPr>
      <dsp:spPr>
        <a:xfrm>
          <a:off x="4171816" y="2391533"/>
          <a:ext cx="2874057" cy="635600"/>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Short Term</a:t>
          </a:r>
          <a:endParaRPr lang="en-US" sz="2800" kern="1200" dirty="0"/>
        </a:p>
      </dsp:txBody>
      <dsp:txXfrm>
        <a:off x="4171816" y="2391533"/>
        <a:ext cx="2874057" cy="635600"/>
      </dsp:txXfrm>
    </dsp:sp>
    <dsp:sp modelId="{FB4F0432-EEFB-4142-A486-916A438B5C85}">
      <dsp:nvSpPr>
        <dsp:cNvPr id="0" name=""/>
        <dsp:cNvSpPr/>
      </dsp:nvSpPr>
      <dsp:spPr>
        <a:xfrm>
          <a:off x="4171816" y="3284520"/>
          <a:ext cx="2874057" cy="635600"/>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Long Term</a:t>
          </a:r>
          <a:endParaRPr lang="en-US" sz="2800" kern="1200" dirty="0"/>
        </a:p>
      </dsp:txBody>
      <dsp:txXfrm>
        <a:off x="4171816" y="3284520"/>
        <a:ext cx="2874057" cy="6356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AEEC4-6770-44F4-BD03-E2261BD61EC2}" type="datetimeFigureOut">
              <a:rPr lang="en-IN" smtClean="0"/>
              <a:t>16-02-2019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A00AB-7EE2-4F77-ACF7-AA05CFCB54C6}" type="slidenum">
              <a:rPr lang="en-IN" smtClean="0"/>
              <a:t>‹#›</a:t>
            </a:fld>
            <a:endParaRPr lang="en-IN"/>
          </a:p>
        </p:txBody>
      </p:sp>
    </p:spTree>
    <p:extLst>
      <p:ext uri="{BB962C8B-B14F-4D97-AF65-F5344CB8AC3E}">
        <p14:creationId xmlns:p14="http://schemas.microsoft.com/office/powerpoint/2010/main" val="10213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C430DA-6AB9-4238-BC35-97B24A06BE2C}" type="slidenum">
              <a:rPr lang="en-IN" smtClean="0"/>
              <a:t>1</a:t>
            </a:fld>
            <a:endParaRPr lang="en-IN"/>
          </a:p>
        </p:txBody>
      </p:sp>
    </p:spTree>
    <p:extLst>
      <p:ext uri="{BB962C8B-B14F-4D97-AF65-F5344CB8AC3E}">
        <p14:creationId xmlns:p14="http://schemas.microsoft.com/office/powerpoint/2010/main" val="333568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16-02-2019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24582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16-02-2019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42402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16-02-2019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1790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16-02-2019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277459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5C6063-3FBF-4FBB-AEB5-E9B282FA4309}" type="datetimeFigureOut">
              <a:rPr lang="en-IN" smtClean="0"/>
              <a:t>16-02-2019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02810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F5C6063-3FBF-4FBB-AEB5-E9B282FA4309}" type="datetimeFigureOut">
              <a:rPr lang="en-IN" smtClean="0"/>
              <a:t>16-02-2019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6701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F5C6063-3FBF-4FBB-AEB5-E9B282FA4309}" type="datetimeFigureOut">
              <a:rPr lang="en-IN" smtClean="0"/>
              <a:t>16-02-2019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79965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F5C6063-3FBF-4FBB-AEB5-E9B282FA4309}" type="datetimeFigureOut">
              <a:rPr lang="en-IN" smtClean="0"/>
              <a:t>16-02-2019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44124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C6063-3FBF-4FBB-AEB5-E9B282FA4309}" type="datetimeFigureOut">
              <a:rPr lang="en-IN" smtClean="0"/>
              <a:t>16-02-2019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5422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5C6063-3FBF-4FBB-AEB5-E9B282FA4309}" type="datetimeFigureOut">
              <a:rPr lang="en-IN" smtClean="0"/>
              <a:t>16-02-2019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4156557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5C6063-3FBF-4FBB-AEB5-E9B282FA4309}" type="datetimeFigureOut">
              <a:rPr lang="en-IN" smtClean="0"/>
              <a:t>16-02-2019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91300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C6063-3FBF-4FBB-AEB5-E9B282FA4309}" type="datetimeFigureOut">
              <a:rPr lang="en-IN" smtClean="0"/>
              <a:t>16-02-2019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40AF6-A8B9-4F40-90F2-4CC55F414921}" type="slidenum">
              <a:rPr lang="en-IN" smtClean="0"/>
              <a:t>‹#›</a:t>
            </a:fld>
            <a:endParaRPr lang="en-IN"/>
          </a:p>
        </p:txBody>
      </p:sp>
    </p:spTree>
    <p:extLst>
      <p:ext uri="{BB962C8B-B14F-4D97-AF65-F5344CB8AC3E}">
        <p14:creationId xmlns:p14="http://schemas.microsoft.com/office/powerpoint/2010/main" val="210937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802783" y="3271384"/>
            <a:ext cx="9144000" cy="1497019"/>
          </a:xfrm>
        </p:spPr>
        <p:txBody>
          <a:bodyPr/>
          <a:lstStyle/>
          <a:p>
            <a:pPr algn="l"/>
            <a:r>
              <a:rPr lang="en-US" dirty="0" smtClean="0"/>
              <a:t>Lesson 9</a:t>
            </a:r>
            <a:endParaRPr lang="en-IN" dirty="0"/>
          </a:p>
        </p:txBody>
      </p:sp>
      <p:sp>
        <p:nvSpPr>
          <p:cNvPr id="6" name="Subtitle 2"/>
          <p:cNvSpPr>
            <a:spLocks noGrp="1"/>
          </p:cNvSpPr>
          <p:nvPr>
            <p:ph type="subTitle" idx="1"/>
          </p:nvPr>
        </p:nvSpPr>
        <p:spPr>
          <a:xfrm>
            <a:off x="802783" y="4910222"/>
            <a:ext cx="3783072" cy="550270"/>
          </a:xfrm>
        </p:spPr>
        <p:txBody>
          <a:bodyPr/>
          <a:lstStyle/>
          <a:p>
            <a:pPr algn="l"/>
            <a:r>
              <a:rPr lang="en-US" b="1" dirty="0" smtClean="0">
                <a:solidFill>
                  <a:schemeClr val="tx1">
                    <a:lumMod val="50000"/>
                    <a:lumOff val="50000"/>
                  </a:schemeClr>
                </a:solidFill>
                <a:latin typeface="+mj-lt"/>
              </a:rPr>
              <a:t>Visualization 2</a:t>
            </a:r>
            <a:endParaRPr lang="en-IN" b="1" dirty="0">
              <a:solidFill>
                <a:schemeClr val="tx1">
                  <a:lumMod val="50000"/>
                  <a:lumOff val="50000"/>
                </a:schemeClr>
              </a:solidFill>
              <a:latin typeface="+mj-lt"/>
            </a:endParaRPr>
          </a:p>
        </p:txBody>
      </p:sp>
      <p:cxnSp>
        <p:nvCxnSpPr>
          <p:cNvPr id="7" name="Straight Connector 6"/>
          <p:cNvCxnSpPr/>
          <p:nvPr/>
        </p:nvCxnSpPr>
        <p:spPr>
          <a:xfrm>
            <a:off x="914400" y="4768403"/>
            <a:ext cx="1004552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Subtitle 2"/>
          <p:cNvSpPr txBox="1">
            <a:spLocks/>
          </p:cNvSpPr>
          <p:nvPr/>
        </p:nvSpPr>
        <p:spPr>
          <a:xfrm>
            <a:off x="7259976" y="4910222"/>
            <a:ext cx="3783072" cy="5502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smtClean="0">
                <a:solidFill>
                  <a:schemeClr val="tx1">
                    <a:lumMod val="50000"/>
                    <a:lumOff val="50000"/>
                  </a:schemeClr>
                </a:solidFill>
                <a:latin typeface="+mj-lt"/>
              </a:rPr>
              <a:t>Kush Kulshrestha</a:t>
            </a:r>
            <a:endParaRPr lang="en-IN" b="1" dirty="0">
              <a:solidFill>
                <a:schemeClr val="tx1">
                  <a:lumMod val="50000"/>
                  <a:lumOff val="50000"/>
                </a:schemeClr>
              </a:solidFill>
              <a:latin typeface="+mj-lt"/>
            </a:endParaRPr>
          </a:p>
        </p:txBody>
      </p:sp>
    </p:spTree>
    <p:extLst>
      <p:ext uri="{BB962C8B-B14F-4D97-AF65-F5344CB8AC3E}">
        <p14:creationId xmlns:p14="http://schemas.microsoft.com/office/powerpoint/2010/main" val="2227809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649169"/>
          </a:xfrm>
          <a:prstGeom prst="rect">
            <a:avLst/>
          </a:prstGeom>
        </p:spPr>
        <p:txBody>
          <a:bodyPr wrap="square">
            <a:spAutoFit/>
          </a:bodyPr>
          <a:lstStyle/>
          <a:p>
            <a:pPr>
              <a:spcAft>
                <a:spcPts val="1500"/>
              </a:spcAft>
            </a:pPr>
            <a:r>
              <a:rPr lang="en-US" b="1" dirty="0" smtClean="0"/>
              <a:t>Extraneous Cognitive Load</a:t>
            </a:r>
          </a:p>
          <a:p>
            <a:pPr marL="285750" indent="-285750">
              <a:spcAft>
                <a:spcPts val="1000"/>
              </a:spcAft>
              <a:buFont typeface="Arial" panose="020B0604020202020204" pitchFamily="34" charset="0"/>
              <a:buChar char="•"/>
            </a:pPr>
            <a:r>
              <a:rPr lang="en-US" dirty="0" smtClean="0"/>
              <a:t>It relates to how information is presented.</a:t>
            </a:r>
          </a:p>
          <a:p>
            <a:pPr marL="285750" indent="-285750">
              <a:spcAft>
                <a:spcPts val="1000"/>
              </a:spcAft>
              <a:buFont typeface="Arial" panose="020B0604020202020204" pitchFamily="34" charset="0"/>
              <a:buChar char="•"/>
            </a:pPr>
            <a:r>
              <a:rPr lang="en-US" dirty="0" smtClean="0"/>
              <a:t>It is the amount of extra brain power you need to understand a poorly designed Viz.</a:t>
            </a:r>
          </a:p>
          <a:p>
            <a:pPr marL="285750" indent="-285750">
              <a:spcAft>
                <a:spcPts val="1000"/>
              </a:spcAft>
              <a:buFont typeface="Arial" panose="020B0604020202020204" pitchFamily="34" charset="0"/>
              <a:buChar char="•"/>
            </a:pPr>
            <a:r>
              <a:rPr lang="en-US" dirty="0" smtClean="0"/>
              <a:t>Poor design requires more effort to identify problems and create a mental image.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9" y="3261446"/>
            <a:ext cx="8118764" cy="3361676"/>
          </a:xfrm>
          <a:prstGeom prst="rect">
            <a:avLst/>
          </a:prstGeom>
        </p:spPr>
      </p:pic>
    </p:spTree>
    <p:extLst>
      <p:ext uri="{BB962C8B-B14F-4D97-AF65-F5344CB8AC3E}">
        <p14:creationId xmlns:p14="http://schemas.microsoft.com/office/powerpoint/2010/main" val="3129900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051570"/>
          </a:xfrm>
          <a:prstGeom prst="rect">
            <a:avLst/>
          </a:prstGeom>
        </p:spPr>
        <p:txBody>
          <a:bodyPr wrap="square">
            <a:spAutoFit/>
          </a:bodyPr>
          <a:lstStyle/>
          <a:p>
            <a:pPr>
              <a:spcAft>
                <a:spcPts val="1000"/>
              </a:spcAft>
            </a:pPr>
            <a:r>
              <a:rPr lang="en-US" b="1" dirty="0" smtClean="0"/>
              <a:t>Germane Cognitive Load</a:t>
            </a:r>
          </a:p>
          <a:p>
            <a:r>
              <a:rPr lang="en-US" dirty="0" smtClean="0"/>
              <a:t>It is a way for the brain to look for the patterns to develop context.</a:t>
            </a:r>
          </a:p>
          <a:p>
            <a:r>
              <a:rPr lang="en-US" dirty="0" smtClean="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952" y="1982239"/>
            <a:ext cx="8544385" cy="4809268"/>
          </a:xfrm>
          <a:prstGeom prst="rect">
            <a:avLst/>
          </a:prstGeom>
        </p:spPr>
      </p:pic>
    </p:spTree>
    <p:extLst>
      <p:ext uri="{BB962C8B-B14F-4D97-AF65-F5344CB8AC3E}">
        <p14:creationId xmlns:p14="http://schemas.microsoft.com/office/powerpoint/2010/main" val="1622000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5426689" cy="1456809"/>
          </a:xfrm>
          <a:prstGeom prst="rect">
            <a:avLst/>
          </a:prstGeom>
        </p:spPr>
        <p:txBody>
          <a:bodyPr wrap="square">
            <a:spAutoFit/>
          </a:bodyPr>
          <a:lstStyle/>
          <a:p>
            <a:pPr>
              <a:spcAft>
                <a:spcPts val="1000"/>
              </a:spcAft>
            </a:pPr>
            <a:r>
              <a:rPr lang="en-US" b="1" dirty="0" smtClean="0"/>
              <a:t>Clutter </a:t>
            </a:r>
            <a:r>
              <a:rPr lang="en-US" dirty="0" smtClean="0"/>
              <a:t>is all the things you remove while still preserving key ideas.</a:t>
            </a:r>
          </a:p>
          <a:p>
            <a:pPr>
              <a:spcAft>
                <a:spcPts val="1000"/>
              </a:spcAft>
            </a:pPr>
            <a:r>
              <a:rPr lang="en-US" dirty="0" smtClean="0"/>
              <a:t>Reduce clutter to minimize user’s cognitive load</a:t>
            </a:r>
          </a:p>
          <a:p>
            <a:pPr>
              <a:spcAft>
                <a:spcPts val="1000"/>
              </a:spcAft>
            </a:pPr>
            <a:r>
              <a:rPr lang="en-US" dirty="0" smtClean="0"/>
              <a:t>Less clutter = More effective Visualization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825568"/>
            <a:ext cx="5098473" cy="5973716"/>
          </a:xfrm>
          <a:prstGeom prst="rect">
            <a:avLst/>
          </a:prstGeom>
        </p:spPr>
      </p:pic>
    </p:spTree>
    <p:extLst>
      <p:ext uri="{BB962C8B-B14F-4D97-AF65-F5344CB8AC3E}">
        <p14:creationId xmlns:p14="http://schemas.microsoft.com/office/powerpoint/2010/main" val="4068029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21382" cy="1328569"/>
          </a:xfrm>
          <a:prstGeom prst="rect">
            <a:avLst/>
          </a:prstGeom>
        </p:spPr>
        <p:txBody>
          <a:bodyPr wrap="square">
            <a:spAutoFit/>
          </a:bodyPr>
          <a:lstStyle/>
          <a:p>
            <a:pPr>
              <a:spcAft>
                <a:spcPts val="1000"/>
              </a:spcAft>
            </a:pPr>
            <a:r>
              <a:rPr lang="en-US" dirty="0" smtClean="0"/>
              <a:t>Report of USDA’s (US Department of Agriculture) Economic Research Department</a:t>
            </a:r>
          </a:p>
          <a:p>
            <a:pPr>
              <a:spcAft>
                <a:spcPts val="1000"/>
              </a:spcAft>
            </a:pPr>
            <a:r>
              <a:rPr lang="en-US" dirty="0" smtClean="0"/>
              <a:t>This is a regular report put out regularly by renowned statisticians.</a:t>
            </a:r>
          </a:p>
        </p:txBody>
      </p:sp>
      <p:pic>
        <p:nvPicPr>
          <p:cNvPr id="2" name="Picture 1"/>
          <p:cNvPicPr>
            <a:picLocks noChangeAspect="1"/>
          </p:cNvPicPr>
          <p:nvPr/>
        </p:nvPicPr>
        <p:blipFill>
          <a:blip r:embed="rId2"/>
          <a:stretch>
            <a:fillRect/>
          </a:stretch>
        </p:blipFill>
        <p:spPr>
          <a:xfrm>
            <a:off x="5626161" y="880988"/>
            <a:ext cx="5873112" cy="5994689"/>
          </a:xfrm>
          <a:prstGeom prst="rect">
            <a:avLst/>
          </a:prstGeom>
        </p:spPr>
      </p:pic>
    </p:spTree>
    <p:extLst>
      <p:ext uri="{BB962C8B-B14F-4D97-AF65-F5344CB8AC3E}">
        <p14:creationId xmlns:p14="http://schemas.microsoft.com/office/powerpoint/2010/main" val="935876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77891" y="863311"/>
            <a:ext cx="4821382" cy="3077766"/>
          </a:xfrm>
          <a:prstGeom prst="rect">
            <a:avLst/>
          </a:prstGeom>
        </p:spPr>
        <p:txBody>
          <a:bodyPr wrap="square">
            <a:spAutoFit/>
          </a:bodyPr>
          <a:lstStyle/>
          <a:p>
            <a:pPr>
              <a:spcAft>
                <a:spcPts val="1000"/>
              </a:spcAft>
            </a:pPr>
            <a:r>
              <a:rPr lang="en-US" dirty="0" smtClean="0"/>
              <a:t>Things to be removed:</a:t>
            </a:r>
          </a:p>
          <a:p>
            <a:pPr marL="285750" indent="-285750">
              <a:spcAft>
                <a:spcPts val="1000"/>
              </a:spcAft>
              <a:buFont typeface="Arial" panose="020B0604020202020204" pitchFamily="34" charset="0"/>
              <a:buChar char="•"/>
            </a:pPr>
            <a:r>
              <a:rPr lang="en-US" dirty="0" smtClean="0"/>
              <a:t>3 D effect</a:t>
            </a:r>
          </a:p>
          <a:p>
            <a:pPr marL="285750" indent="-285750">
              <a:spcAft>
                <a:spcPts val="1000"/>
              </a:spcAft>
              <a:buFont typeface="Arial" panose="020B0604020202020204" pitchFamily="34" charset="0"/>
              <a:buChar char="•"/>
            </a:pPr>
            <a:r>
              <a:rPr lang="en-US" dirty="0" smtClean="0"/>
              <a:t>Overuse of bright colors. They are drawing attention to no specific place.</a:t>
            </a:r>
          </a:p>
          <a:p>
            <a:pPr marL="285750" indent="-285750">
              <a:spcAft>
                <a:spcPts val="1000"/>
              </a:spcAft>
              <a:buFont typeface="Arial" panose="020B0604020202020204" pitchFamily="34" charset="0"/>
              <a:buChar char="•"/>
            </a:pPr>
            <a:r>
              <a:rPr lang="en-US" dirty="0" smtClean="0"/>
              <a:t>Yellow ticker as a threshold! </a:t>
            </a:r>
          </a:p>
          <a:p>
            <a:pPr marL="285750" indent="-285750">
              <a:spcAft>
                <a:spcPts val="1000"/>
              </a:spcAft>
              <a:buFont typeface="Arial" panose="020B0604020202020204" pitchFamily="34" charset="0"/>
              <a:buChar char="•"/>
            </a:pPr>
            <a:r>
              <a:rPr lang="en-US" dirty="0" smtClean="0"/>
              <a:t>No sorting of the data?</a:t>
            </a:r>
          </a:p>
          <a:p>
            <a:pPr marL="285750" indent="-285750">
              <a:spcAft>
                <a:spcPts val="1000"/>
              </a:spcAft>
              <a:buFont typeface="Arial" panose="020B0604020202020204" pitchFamily="34" charset="0"/>
              <a:buChar char="•"/>
            </a:pPr>
            <a:r>
              <a:rPr lang="en-US" dirty="0" smtClean="0"/>
              <a:t>What is x-axis for? Unhelpful axis</a:t>
            </a:r>
          </a:p>
          <a:p>
            <a:pPr marL="285750" indent="-285750">
              <a:spcAft>
                <a:spcPts val="1000"/>
              </a:spcAft>
              <a:buFont typeface="Arial" panose="020B0604020202020204" pitchFamily="34" charset="0"/>
              <a:buChar char="•"/>
            </a:pPr>
            <a:endParaRPr lang="en-US" dirty="0" smtClean="0"/>
          </a:p>
        </p:txBody>
      </p:sp>
      <p:pic>
        <p:nvPicPr>
          <p:cNvPr id="2" name="Picture 1"/>
          <p:cNvPicPr>
            <a:picLocks noChangeAspect="1"/>
          </p:cNvPicPr>
          <p:nvPr/>
        </p:nvPicPr>
        <p:blipFill>
          <a:blip r:embed="rId2"/>
          <a:stretch>
            <a:fillRect/>
          </a:stretch>
        </p:blipFill>
        <p:spPr>
          <a:xfrm>
            <a:off x="665018" y="863311"/>
            <a:ext cx="5873112" cy="5994689"/>
          </a:xfrm>
          <a:prstGeom prst="rect">
            <a:avLst/>
          </a:prstGeom>
        </p:spPr>
      </p:pic>
    </p:spTree>
    <p:extLst>
      <p:ext uri="{BB962C8B-B14F-4D97-AF65-F5344CB8AC3E}">
        <p14:creationId xmlns:p14="http://schemas.microsoft.com/office/powerpoint/2010/main" val="3177074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381677" y="988832"/>
            <a:ext cx="4821382" cy="1585049"/>
          </a:xfrm>
          <a:prstGeom prst="rect">
            <a:avLst/>
          </a:prstGeom>
        </p:spPr>
        <p:txBody>
          <a:bodyPr wrap="square">
            <a:spAutoFit/>
          </a:bodyPr>
          <a:lstStyle/>
          <a:p>
            <a:pPr>
              <a:spcAft>
                <a:spcPts val="1000"/>
              </a:spcAft>
            </a:pPr>
            <a:r>
              <a:rPr lang="en-US" dirty="0" smtClean="0"/>
              <a:t>Why not to use 3-D?</a:t>
            </a:r>
          </a:p>
          <a:p>
            <a:pPr marL="285750" indent="-285750">
              <a:spcAft>
                <a:spcPts val="1000"/>
              </a:spcAft>
              <a:buFont typeface="Arial" panose="020B0604020202020204" pitchFamily="34" charset="0"/>
              <a:buChar char="•"/>
            </a:pPr>
            <a:r>
              <a:rPr lang="en-US" dirty="0" smtClean="0"/>
              <a:t>3-D doesn’t improve a Visualization</a:t>
            </a:r>
          </a:p>
          <a:p>
            <a:pPr marL="285750" indent="-285750">
              <a:spcAft>
                <a:spcPts val="1000"/>
              </a:spcAft>
              <a:buFont typeface="Arial" panose="020B0604020202020204" pitchFamily="34" charset="0"/>
              <a:buChar char="•"/>
            </a:pPr>
            <a:r>
              <a:rPr lang="en-US" dirty="0" smtClean="0"/>
              <a:t>Skews information (remember Steve </a:t>
            </a:r>
            <a:r>
              <a:rPr lang="en-US" dirty="0"/>
              <a:t>J</a:t>
            </a:r>
            <a:r>
              <a:rPr lang="en-US" dirty="0" smtClean="0"/>
              <a:t>obs?)</a:t>
            </a:r>
          </a:p>
          <a:p>
            <a:pPr marL="285750" indent="-285750">
              <a:spcAft>
                <a:spcPts val="1000"/>
              </a:spcAft>
              <a:buFont typeface="Arial" panose="020B0604020202020204" pitchFamily="34" charset="0"/>
              <a:buChar char="•"/>
            </a:pPr>
            <a:r>
              <a:rPr lang="en-US" dirty="0" smtClean="0"/>
              <a:t>Adds confusion</a:t>
            </a:r>
          </a:p>
        </p:txBody>
      </p:sp>
      <p:pic>
        <p:nvPicPr>
          <p:cNvPr id="4" name="Picture 3"/>
          <p:cNvPicPr>
            <a:picLocks noChangeAspect="1"/>
          </p:cNvPicPr>
          <p:nvPr/>
        </p:nvPicPr>
        <p:blipFill>
          <a:blip r:embed="rId2"/>
          <a:stretch>
            <a:fillRect/>
          </a:stretch>
        </p:blipFill>
        <p:spPr>
          <a:xfrm>
            <a:off x="858201" y="988832"/>
            <a:ext cx="5030870" cy="5566515"/>
          </a:xfrm>
          <a:prstGeom prst="rect">
            <a:avLst/>
          </a:prstGeom>
        </p:spPr>
      </p:pic>
    </p:spTree>
    <p:extLst>
      <p:ext uri="{BB962C8B-B14F-4D97-AF65-F5344CB8AC3E}">
        <p14:creationId xmlns:p14="http://schemas.microsoft.com/office/powerpoint/2010/main" val="1498844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7712102" y="966342"/>
            <a:ext cx="3887858" cy="2929007"/>
          </a:xfrm>
          <a:prstGeom prst="rect">
            <a:avLst/>
          </a:prstGeom>
        </p:spPr>
        <p:txBody>
          <a:bodyPr wrap="square">
            <a:spAutoFit/>
          </a:bodyPr>
          <a:lstStyle/>
          <a:p>
            <a:pPr>
              <a:spcAft>
                <a:spcPts val="1000"/>
              </a:spcAft>
            </a:pPr>
            <a:r>
              <a:rPr lang="en-US" sz="2500" dirty="0" smtClean="0"/>
              <a:t>Some other tips:</a:t>
            </a:r>
          </a:p>
          <a:p>
            <a:pPr marL="285750" indent="-285750">
              <a:spcAft>
                <a:spcPts val="1000"/>
              </a:spcAft>
              <a:buFont typeface="Arial" panose="020B0604020202020204" pitchFamily="34" charset="0"/>
              <a:buChar char="•"/>
            </a:pPr>
            <a:r>
              <a:rPr lang="en-US" dirty="0" smtClean="0"/>
              <a:t>Use currency sign with the number</a:t>
            </a:r>
          </a:p>
          <a:p>
            <a:pPr marL="285750" indent="-285750">
              <a:spcAft>
                <a:spcPts val="1000"/>
              </a:spcAft>
              <a:buFont typeface="Arial" panose="020B0604020202020204" pitchFamily="34" charset="0"/>
              <a:buChar char="•"/>
            </a:pPr>
            <a:r>
              <a:rPr lang="en-US" dirty="0" smtClean="0"/>
              <a:t>Always use percent sign when drawing percentages.</a:t>
            </a:r>
          </a:p>
          <a:p>
            <a:pPr marL="285750" indent="-285750">
              <a:spcAft>
                <a:spcPts val="1000"/>
              </a:spcAft>
              <a:buFont typeface="Arial" panose="020B0604020202020204" pitchFamily="34" charset="0"/>
              <a:buChar char="•"/>
            </a:pPr>
            <a:r>
              <a:rPr lang="en-US" dirty="0" smtClean="0"/>
              <a:t>Commas with number, whenever number is bigger than 9999</a:t>
            </a:r>
          </a:p>
          <a:p>
            <a:pPr marL="285750" indent="-285750">
              <a:spcAft>
                <a:spcPts val="1000"/>
              </a:spcAft>
              <a:buFont typeface="Arial" panose="020B0604020202020204" pitchFamily="34" charset="0"/>
              <a:buChar char="•"/>
            </a:pPr>
            <a:r>
              <a:rPr lang="en-US" dirty="0" smtClean="0"/>
              <a:t>Use consistent scientific notation if numbers are too big.</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617"/>
          <a:stretch/>
        </p:blipFill>
        <p:spPr>
          <a:xfrm>
            <a:off x="656823" y="825568"/>
            <a:ext cx="6965709" cy="5716900"/>
          </a:xfrm>
          <a:prstGeom prst="rect">
            <a:avLst/>
          </a:prstGeom>
        </p:spPr>
      </p:pic>
    </p:spTree>
    <p:extLst>
      <p:ext uri="{BB962C8B-B14F-4D97-AF65-F5344CB8AC3E}">
        <p14:creationId xmlns:p14="http://schemas.microsoft.com/office/powerpoint/2010/main" val="1704390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4644" b="42082"/>
          <a:stretch/>
        </p:blipFill>
        <p:spPr>
          <a:xfrm>
            <a:off x="4222068" y="942109"/>
            <a:ext cx="3651757" cy="2743200"/>
          </a:xfrm>
          <a:prstGeom prst="rect">
            <a:avLst/>
          </a:prstGeom>
        </p:spPr>
      </p:pic>
      <p:sp>
        <p:nvSpPr>
          <p:cNvPr id="6" name="Title 1"/>
          <p:cNvSpPr>
            <a:spLocks noGrp="1"/>
          </p:cNvSpPr>
          <p:nvPr>
            <p:ph type="ctrTitle"/>
          </p:nvPr>
        </p:nvSpPr>
        <p:spPr>
          <a:xfrm>
            <a:off x="682579" y="3520761"/>
            <a:ext cx="10730737" cy="1497019"/>
          </a:xfrm>
        </p:spPr>
        <p:txBody>
          <a:bodyPr/>
          <a:lstStyle/>
          <a:p>
            <a:r>
              <a:rPr lang="en-US" dirty="0" smtClean="0"/>
              <a:t>Gestalt Principles</a:t>
            </a:r>
            <a:endParaRPr lang="en-IN" dirty="0"/>
          </a:p>
        </p:txBody>
      </p:sp>
      <p:cxnSp>
        <p:nvCxnSpPr>
          <p:cNvPr id="7" name="Straight Connector 6"/>
          <p:cNvCxnSpPr/>
          <p:nvPr/>
        </p:nvCxnSpPr>
        <p:spPr>
          <a:xfrm flipV="1">
            <a:off x="914398" y="3685309"/>
            <a:ext cx="10267096" cy="3014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0073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62" y="2331646"/>
            <a:ext cx="8516565" cy="4496746"/>
          </a:xfrm>
          <a:prstGeom prst="rect">
            <a:avLst/>
          </a:prstGeom>
        </p:spPr>
      </p:pic>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1733808"/>
          </a:xfrm>
          <a:prstGeom prst="rect">
            <a:avLst/>
          </a:prstGeom>
        </p:spPr>
        <p:txBody>
          <a:bodyPr wrap="square">
            <a:spAutoFit/>
          </a:bodyPr>
          <a:lstStyle/>
          <a:p>
            <a:pPr>
              <a:spcAft>
                <a:spcPts val="1000"/>
              </a:spcAft>
            </a:pPr>
            <a:r>
              <a:rPr lang="en-IN" dirty="0"/>
              <a:t>Gestalt refers to the patterns that you perceive when presented with a few graphical </a:t>
            </a:r>
            <a:r>
              <a:rPr lang="en-IN" dirty="0" smtClean="0"/>
              <a:t>elements or why we perceive things the way we do.</a:t>
            </a:r>
          </a:p>
          <a:p>
            <a:pPr>
              <a:spcAft>
                <a:spcPts val="1000"/>
              </a:spcAft>
            </a:pPr>
            <a:r>
              <a:rPr lang="en-US" dirty="0" smtClean="0"/>
              <a:t>These rules are important when it comes to creating data visualizations to ensure efficient, clean, informative and correct information transfer.</a:t>
            </a:r>
          </a:p>
          <a:p>
            <a:pPr>
              <a:spcAft>
                <a:spcPts val="1000"/>
              </a:spcAft>
            </a:pPr>
            <a:r>
              <a:rPr lang="en-IN" dirty="0" smtClean="0"/>
              <a:t>Understanding </a:t>
            </a:r>
            <a:r>
              <a:rPr lang="en-IN" dirty="0"/>
              <a:t>gestalt is useful for improving traditional charts like bar charts and line charts. </a:t>
            </a:r>
            <a:endParaRPr lang="en-US" dirty="0"/>
          </a:p>
        </p:txBody>
      </p:sp>
    </p:spTree>
    <p:extLst>
      <p:ext uri="{BB962C8B-B14F-4D97-AF65-F5344CB8AC3E}">
        <p14:creationId xmlns:p14="http://schemas.microsoft.com/office/powerpoint/2010/main" val="3712266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774571"/>
          </a:xfrm>
          <a:prstGeom prst="rect">
            <a:avLst/>
          </a:prstGeom>
        </p:spPr>
        <p:txBody>
          <a:bodyPr wrap="square">
            <a:spAutoFit/>
          </a:bodyPr>
          <a:lstStyle/>
          <a:p>
            <a:pPr>
              <a:spcAft>
                <a:spcPts val="1000"/>
              </a:spcAft>
            </a:pPr>
            <a:r>
              <a:rPr lang="en-US" dirty="0" smtClean="0"/>
              <a:t>Items that are similar are grouped together.</a:t>
            </a:r>
          </a:p>
          <a:p>
            <a:pPr>
              <a:spcAft>
                <a:spcPts val="1000"/>
              </a:spcAft>
            </a:pPr>
            <a:r>
              <a:rPr lang="en-IN" dirty="0"/>
              <a:t>Visual elements similar in shape, size, </a:t>
            </a:r>
            <a:r>
              <a:rPr lang="en-IN" dirty="0" smtClean="0"/>
              <a:t>colour, </a:t>
            </a:r>
            <a:r>
              <a:rPr lang="en-IN" dirty="0"/>
              <a:t>proximity, motion, and direction are perceived as part of a </a:t>
            </a:r>
            <a:r>
              <a:rPr lang="en-IN" dirty="0" smtClean="0"/>
              <a:t>group.</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49" y="2946419"/>
            <a:ext cx="3589391" cy="358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65018" y="1810341"/>
            <a:ext cx="10834254" cy="774571"/>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We </a:t>
            </a:r>
            <a:r>
              <a:rPr lang="en-IN" dirty="0"/>
              <a:t>seek patterns, easily grouping the black dots into a number 4</a:t>
            </a:r>
          </a:p>
        </p:txBody>
      </p:sp>
    </p:spTree>
    <p:extLst>
      <p:ext uri="{BB962C8B-B14F-4D97-AF65-F5344CB8AC3E}">
        <p14:creationId xmlns:p14="http://schemas.microsoft.com/office/powerpoint/2010/main" val="42533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665018" y="894841"/>
            <a:ext cx="10834255" cy="923330"/>
          </a:xfrm>
          <a:prstGeom prst="rect">
            <a:avLst/>
          </a:prstGeom>
          <a:noFill/>
        </p:spPr>
        <p:txBody>
          <a:bodyPr wrap="square" rtlCol="0">
            <a:spAutoFit/>
          </a:bodyPr>
          <a:lstStyle/>
          <a:p>
            <a:r>
              <a:rPr lang="en-IN" dirty="0" smtClean="0"/>
              <a:t>There could be datasets that appear to be similar when using typical summary statistics, yet tell different stories when graphed. </a:t>
            </a:r>
          </a:p>
          <a:p>
            <a:r>
              <a:rPr lang="en-IN" dirty="0" smtClean="0"/>
              <a:t>Example, each dataset consists of eleven </a:t>
            </a:r>
            <a:r>
              <a:rPr lang="en-IN" i="1" dirty="0" smtClean="0"/>
              <a:t>(</a:t>
            </a:r>
            <a:r>
              <a:rPr lang="en-IN" i="1" dirty="0" err="1" smtClean="0"/>
              <a:t>x,y</a:t>
            </a:r>
            <a:r>
              <a:rPr lang="en-IN" i="1" dirty="0" smtClean="0"/>
              <a:t>)</a:t>
            </a:r>
            <a:r>
              <a:rPr lang="en-IN" dirty="0" smtClean="0"/>
              <a:t> pairs as follows:</a:t>
            </a:r>
            <a:endParaRPr lang="en-IN" dirty="0"/>
          </a:p>
        </p:txBody>
      </p:sp>
      <p:pic>
        <p:nvPicPr>
          <p:cNvPr id="6" name="Picture 5"/>
          <p:cNvPicPr>
            <a:picLocks noChangeAspect="1"/>
          </p:cNvPicPr>
          <p:nvPr/>
        </p:nvPicPr>
        <p:blipFill>
          <a:blip r:embed="rId2"/>
          <a:stretch>
            <a:fillRect/>
          </a:stretch>
        </p:blipFill>
        <p:spPr>
          <a:xfrm>
            <a:off x="3851184" y="1829874"/>
            <a:ext cx="4378415" cy="4913183"/>
          </a:xfrm>
          <a:prstGeom prst="rect">
            <a:avLst/>
          </a:prstGeom>
        </p:spPr>
      </p:pic>
    </p:spTree>
    <p:extLst>
      <p:ext uri="{BB962C8B-B14F-4D97-AF65-F5344CB8AC3E}">
        <p14:creationId xmlns:p14="http://schemas.microsoft.com/office/powerpoint/2010/main" val="1246205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60018" cy="774571"/>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vertical groups of squares and circles. </a:t>
            </a: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57" y="2427666"/>
            <a:ext cx="3419341" cy="341934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201" y="2743133"/>
            <a:ext cx="2524125" cy="2505075"/>
          </a:xfrm>
          <a:prstGeom prst="rect">
            <a:avLst/>
          </a:prstGeom>
        </p:spPr>
      </p:pic>
      <p:sp>
        <p:nvSpPr>
          <p:cNvPr id="12" name="Rectangle 11"/>
          <p:cNvSpPr/>
          <p:nvPr/>
        </p:nvSpPr>
        <p:spPr>
          <a:xfrm>
            <a:off x="6639255" y="930669"/>
            <a:ext cx="4860018" cy="1051570"/>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horizontal groups of same red/white color elements. </a:t>
            </a:r>
            <a:endParaRPr lang="en-IN" dirty="0" smtClean="0"/>
          </a:p>
        </p:txBody>
      </p:sp>
    </p:spTree>
    <p:extLst>
      <p:ext uri="{BB962C8B-B14F-4D97-AF65-F5344CB8AC3E}">
        <p14:creationId xmlns:p14="http://schemas.microsoft.com/office/powerpoint/2010/main" val="2800939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60018" cy="1051570"/>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green/grey colored squares as a group.</a:t>
            </a:r>
            <a:endParaRPr lang="en-IN" dirty="0" smtClean="0"/>
          </a:p>
        </p:txBody>
      </p:sp>
      <p:sp>
        <p:nvSpPr>
          <p:cNvPr id="12" name="Rectangle 11"/>
          <p:cNvSpPr/>
          <p:nvPr/>
        </p:nvSpPr>
        <p:spPr>
          <a:xfrm>
            <a:off x="6639255" y="930669"/>
            <a:ext cx="4860018" cy="774571"/>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A complex example of groups. </a:t>
            </a:r>
            <a:endParaRPr lang="en-IN"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87" y="2601533"/>
            <a:ext cx="4437881" cy="28526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651" y="2313368"/>
            <a:ext cx="3705225" cy="3429000"/>
          </a:xfrm>
          <a:prstGeom prst="rect">
            <a:avLst/>
          </a:prstGeom>
        </p:spPr>
      </p:pic>
    </p:spTree>
    <p:extLst>
      <p:ext uri="{BB962C8B-B14F-4D97-AF65-F5344CB8AC3E}">
        <p14:creationId xmlns:p14="http://schemas.microsoft.com/office/powerpoint/2010/main" val="192861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646331"/>
          </a:xfrm>
          <a:prstGeom prst="rect">
            <a:avLst/>
          </a:prstGeom>
        </p:spPr>
        <p:txBody>
          <a:bodyPr wrap="square">
            <a:spAutoFit/>
          </a:bodyPr>
          <a:lstStyle/>
          <a:p>
            <a:pPr>
              <a:spcAft>
                <a:spcPts val="1000"/>
              </a:spcAft>
            </a:pPr>
            <a:r>
              <a:rPr lang="en-US" dirty="0" smtClean="0"/>
              <a:t>Objects that are close (spatially) are grouped together. </a:t>
            </a:r>
            <a:r>
              <a:rPr lang="en-IN" dirty="0"/>
              <a:t>The closer items are the more likely the perception they are a </a:t>
            </a:r>
            <a:r>
              <a:rPr lang="en-IN" dirty="0" smtClean="0"/>
              <a:t>group.</a:t>
            </a:r>
            <a:endParaRPr lang="en-US" dirty="0" smtClean="0"/>
          </a:p>
        </p:txBody>
      </p:sp>
      <p:sp>
        <p:nvSpPr>
          <p:cNvPr id="3" name="TextBox 2"/>
          <p:cNvSpPr txBox="1"/>
          <p:nvPr/>
        </p:nvSpPr>
        <p:spPr>
          <a:xfrm>
            <a:off x="665018" y="1810341"/>
            <a:ext cx="10834254" cy="774571"/>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a:t>Instead of counting numerous distinct circles we see three “groups</a:t>
            </a:r>
            <a:r>
              <a:rPr lang="en-IN" dirty="0" smtClean="0"/>
              <a:t>”.</a:t>
            </a:r>
            <a:endParaRPr lang="en-IN"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803" y="3534177"/>
            <a:ext cx="4619222" cy="244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058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1051570"/>
          </a:xfrm>
          <a:prstGeom prst="rect">
            <a:avLst/>
          </a:prstGeom>
          <a:noFill/>
        </p:spPr>
        <p:txBody>
          <a:bodyPr wrap="square" rtlCol="0">
            <a:spAutoFit/>
          </a:bodyPr>
          <a:lstStyle/>
          <a:p>
            <a:pPr>
              <a:spcAft>
                <a:spcPts val="1000"/>
              </a:spcAft>
            </a:pPr>
            <a:r>
              <a:rPr lang="en-US" b="1" dirty="0" smtClean="0"/>
              <a:t>Example:</a:t>
            </a:r>
          </a:p>
          <a:p>
            <a:r>
              <a:rPr lang="en-IN" dirty="0" smtClean="0"/>
              <a:t>The circles on the left appear to be grouped in vertical columns, while those on the right appear to be grouped in the horizontal rows.</a:t>
            </a:r>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8952"/>
          <a:stretch/>
        </p:blipFill>
        <p:spPr>
          <a:xfrm>
            <a:off x="4121913" y="2542863"/>
            <a:ext cx="3822700" cy="3252630"/>
          </a:xfrm>
          <a:prstGeom prst="rect">
            <a:avLst/>
          </a:prstGeom>
        </p:spPr>
      </p:pic>
    </p:spTree>
    <p:extLst>
      <p:ext uri="{BB962C8B-B14F-4D97-AF65-F5344CB8AC3E}">
        <p14:creationId xmlns:p14="http://schemas.microsoft.com/office/powerpoint/2010/main" val="872912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Example: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9849"/>
          <a:stretch/>
        </p:blipFill>
        <p:spPr>
          <a:xfrm>
            <a:off x="2110156" y="2821233"/>
            <a:ext cx="7846213" cy="2733671"/>
          </a:xfrm>
          <a:prstGeom prst="rect">
            <a:avLst/>
          </a:prstGeom>
        </p:spPr>
      </p:pic>
      <p:sp>
        <p:nvSpPr>
          <p:cNvPr id="8" name="TextBox 7"/>
          <p:cNvSpPr txBox="1"/>
          <p:nvPr/>
        </p:nvSpPr>
        <p:spPr>
          <a:xfrm>
            <a:off x="1757476" y="1726528"/>
            <a:ext cx="4275787" cy="646331"/>
          </a:xfrm>
          <a:prstGeom prst="rect">
            <a:avLst/>
          </a:prstGeom>
          <a:noFill/>
        </p:spPr>
        <p:txBody>
          <a:bodyPr wrap="square" rtlCol="0">
            <a:spAutoFit/>
          </a:bodyPr>
          <a:lstStyle/>
          <a:p>
            <a:r>
              <a:rPr lang="en-US" dirty="0" smtClean="0"/>
              <a:t>These groups appear to be separated by color or contrast.</a:t>
            </a:r>
            <a:endParaRPr lang="en-IN" dirty="0"/>
          </a:p>
        </p:txBody>
      </p:sp>
      <p:sp>
        <p:nvSpPr>
          <p:cNvPr id="9" name="TextBox 8"/>
          <p:cNvSpPr txBox="1"/>
          <p:nvPr/>
        </p:nvSpPr>
        <p:spPr>
          <a:xfrm>
            <a:off x="6386359" y="1683052"/>
            <a:ext cx="4494727" cy="646331"/>
          </a:xfrm>
          <a:prstGeom prst="rect">
            <a:avLst/>
          </a:prstGeom>
          <a:noFill/>
        </p:spPr>
        <p:txBody>
          <a:bodyPr wrap="square" rtlCol="0">
            <a:spAutoFit/>
          </a:bodyPr>
          <a:lstStyle/>
          <a:p>
            <a:r>
              <a:rPr lang="en-US" dirty="0" smtClean="0"/>
              <a:t>Proximity overpowers other signals of distinction</a:t>
            </a:r>
            <a:endParaRPr lang="en-IN" dirty="0"/>
          </a:p>
        </p:txBody>
      </p:sp>
    </p:spTree>
    <p:extLst>
      <p:ext uri="{BB962C8B-B14F-4D97-AF65-F5344CB8AC3E}">
        <p14:creationId xmlns:p14="http://schemas.microsoft.com/office/powerpoint/2010/main" val="1445101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369332"/>
          </a:xfrm>
          <a:prstGeom prst="rect">
            <a:avLst/>
          </a:prstGeom>
        </p:spPr>
        <p:txBody>
          <a:bodyPr wrap="square">
            <a:spAutoFit/>
          </a:bodyPr>
          <a:lstStyle/>
          <a:p>
            <a:pPr>
              <a:spcAft>
                <a:spcPts val="1000"/>
              </a:spcAft>
            </a:pPr>
            <a:r>
              <a:rPr lang="en-US" dirty="0" smtClean="0"/>
              <a:t>Lines are seen as following smoothest path.</a:t>
            </a:r>
          </a:p>
        </p:txBody>
      </p:sp>
      <p:sp>
        <p:nvSpPr>
          <p:cNvPr id="3" name="TextBox 2"/>
          <p:cNvSpPr txBox="1"/>
          <p:nvPr/>
        </p:nvSpPr>
        <p:spPr>
          <a:xfrm>
            <a:off x="678873" y="1485730"/>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eye tends to want to follow the straight line from one end of this figure to the other, and the curved line from the top to the bottom, even when the lines change </a:t>
            </a:r>
            <a:r>
              <a:rPr lang="en-IN" dirty="0" smtClean="0"/>
              <a:t>colour </a:t>
            </a:r>
            <a:r>
              <a:rPr lang="en-IN" dirty="0"/>
              <a:t>midway 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2961961"/>
            <a:ext cx="7137400" cy="3175000"/>
          </a:xfrm>
          <a:prstGeom prst="rect">
            <a:avLst/>
          </a:prstGeom>
        </p:spPr>
      </p:pic>
    </p:spTree>
    <p:extLst>
      <p:ext uri="{BB962C8B-B14F-4D97-AF65-F5344CB8AC3E}">
        <p14:creationId xmlns:p14="http://schemas.microsoft.com/office/powerpoint/2010/main" val="1815171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456809"/>
          </a:xfrm>
          <a:prstGeom prst="rect">
            <a:avLst/>
          </a:prstGeom>
        </p:spPr>
        <p:txBody>
          <a:bodyPr wrap="square">
            <a:spAutoFit/>
          </a:bodyPr>
          <a:lstStyle/>
          <a:p>
            <a:pPr>
              <a:spcAft>
                <a:spcPts val="1000"/>
              </a:spcAft>
            </a:pPr>
            <a:r>
              <a:rPr lang="en-IN" dirty="0"/>
              <a:t>We perceive objects as belonging together, as part of a single whole, if they are aligned with one another or appear to form a continuation of one another</a:t>
            </a:r>
            <a:r>
              <a:rPr lang="en-IN" dirty="0" smtClean="0"/>
              <a:t>.</a:t>
            </a:r>
          </a:p>
          <a:p>
            <a:pPr>
              <a:spcAft>
                <a:spcPts val="1000"/>
              </a:spcAft>
            </a:pPr>
            <a:r>
              <a:rPr lang="en-IN" b="1" dirty="0" smtClean="0"/>
              <a:t>Example</a:t>
            </a:r>
            <a:r>
              <a:rPr lang="en-IN" dirty="0" smtClean="0"/>
              <a:t>:</a:t>
            </a:r>
          </a:p>
          <a:p>
            <a:pPr>
              <a:spcAft>
                <a:spcPts val="1000"/>
              </a:spcAft>
            </a:pPr>
            <a:r>
              <a:rPr lang="en-IN" dirty="0" smtClean="0"/>
              <a:t>We </a:t>
            </a:r>
            <a:r>
              <a:rPr lang="en-IN" dirty="0"/>
              <a:t>tend to see the individual lines as a continuation of one another, more as a dashed line than separate lines.</a:t>
            </a:r>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63" y="3363733"/>
            <a:ext cx="4572000" cy="1933575"/>
          </a:xfrm>
          <a:prstGeom prst="rect">
            <a:avLst/>
          </a:prstGeom>
        </p:spPr>
      </p:pic>
    </p:spTree>
    <p:extLst>
      <p:ext uri="{BB962C8B-B14F-4D97-AF65-F5344CB8AC3E}">
        <p14:creationId xmlns:p14="http://schemas.microsoft.com/office/powerpoint/2010/main" val="2617011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477328"/>
          </a:xfrm>
          <a:prstGeom prst="rect">
            <a:avLst/>
          </a:prstGeom>
        </p:spPr>
        <p:txBody>
          <a:bodyPr wrap="square">
            <a:spAutoFit/>
          </a:bodyPr>
          <a:lstStyle/>
          <a:p>
            <a:pPr>
              <a:spcAft>
                <a:spcPts val="1000"/>
              </a:spcAft>
            </a:pPr>
            <a:r>
              <a:rPr lang="en-IN" dirty="0"/>
              <a:t>Things that are aligned with one another appear to belong to the same group. In the table in Figure 4-17, it is obvious which items are division names and which are department names, based on their distinct alignment. Divisions, departments, and headcounts are clearly grouped, without any need for vertical grid lines to delineate them. Even though the division and department columns overlap with no white space in between, their distinct alignment alone makes them easy to distinguish.</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8" y="2854283"/>
            <a:ext cx="4708980" cy="3237424"/>
          </a:xfrm>
          <a:prstGeom prst="rect">
            <a:avLst/>
          </a:prstGeom>
        </p:spPr>
      </p:pic>
    </p:spTree>
    <p:extLst>
      <p:ext uri="{BB962C8B-B14F-4D97-AF65-F5344CB8AC3E}">
        <p14:creationId xmlns:p14="http://schemas.microsoft.com/office/powerpoint/2010/main" val="38851995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646331"/>
          </a:xfrm>
          <a:prstGeom prst="rect">
            <a:avLst/>
          </a:prstGeom>
        </p:spPr>
        <p:txBody>
          <a:bodyPr wrap="square">
            <a:spAutoFit/>
          </a:bodyPr>
          <a:lstStyle/>
          <a:p>
            <a:pPr>
              <a:spcAft>
                <a:spcPts val="1000"/>
              </a:spcAft>
            </a:pPr>
            <a:r>
              <a:rPr lang="en-IN" dirty="0"/>
              <a:t>Humans have a keen dislike for loose ends. The principle of closure asserts that we perceive open structures as closed, complete, and regular whenever there is a way that we can reasonably do so.</a:t>
            </a:r>
            <a:endParaRPr lang="en-US" dirty="0" smtClean="0"/>
          </a:p>
        </p:txBody>
      </p:sp>
      <p:sp>
        <p:nvSpPr>
          <p:cNvPr id="3" name="TextBox 2"/>
          <p:cNvSpPr txBox="1"/>
          <p:nvPr/>
        </p:nvSpPr>
        <p:spPr>
          <a:xfrm>
            <a:off x="678873" y="1682101"/>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Gestalt principle of closure explains why we see these as closed shapes, despite the fact that they are not finished.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63" y="3590204"/>
            <a:ext cx="4572000" cy="2028825"/>
          </a:xfrm>
          <a:prstGeom prst="rect">
            <a:avLst/>
          </a:prstGeom>
        </p:spPr>
      </p:pic>
    </p:spTree>
    <p:extLst>
      <p:ext uri="{BB962C8B-B14F-4D97-AF65-F5344CB8AC3E}">
        <p14:creationId xmlns:p14="http://schemas.microsoft.com/office/powerpoint/2010/main" val="690942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Example:</a:t>
            </a:r>
          </a:p>
        </p:txBody>
      </p:sp>
      <p:sp>
        <p:nvSpPr>
          <p:cNvPr id="2" name="Rectangle 1"/>
          <p:cNvSpPr/>
          <p:nvPr/>
        </p:nvSpPr>
        <p:spPr>
          <a:xfrm>
            <a:off x="665018" y="1278154"/>
            <a:ext cx="10834254" cy="1328569"/>
          </a:xfrm>
          <a:prstGeom prst="rect">
            <a:avLst/>
          </a:prstGeom>
        </p:spPr>
        <p:txBody>
          <a:bodyPr wrap="square">
            <a:spAutoFit/>
          </a:bodyPr>
          <a:lstStyle/>
          <a:p>
            <a:pPr>
              <a:spcAft>
                <a:spcPts val="1000"/>
              </a:spcAft>
            </a:pPr>
            <a:r>
              <a:rPr lang="en-IN" dirty="0"/>
              <a:t>We can apply this tendency to perceive whole structures in dashboards, especially in the design of graphs. For example, we can group objects (points, lines, or bars in a graph, etc.) into visual regions without the use of complete borders or background </a:t>
            </a:r>
            <a:r>
              <a:rPr lang="en-IN" dirty="0" smtClean="0"/>
              <a:t>colours </a:t>
            </a:r>
            <a:r>
              <a:rPr lang="en-IN" dirty="0"/>
              <a:t>to define the space</a:t>
            </a:r>
            <a:r>
              <a:rPr lang="en-IN" dirty="0" smtClean="0"/>
              <a:t>.</a:t>
            </a:r>
          </a:p>
          <a:p>
            <a:r>
              <a:rPr lang="en-US" dirty="0" smtClean="0"/>
              <a:t>This is good and required so that we can reduce the clutter.</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613" y="2850081"/>
            <a:ext cx="6655061" cy="2842266"/>
          </a:xfrm>
          <a:prstGeom prst="rect">
            <a:avLst/>
          </a:prstGeom>
        </p:spPr>
      </p:pic>
      <p:sp>
        <p:nvSpPr>
          <p:cNvPr id="10" name="Rectangle 9"/>
          <p:cNvSpPr/>
          <p:nvPr/>
        </p:nvSpPr>
        <p:spPr>
          <a:xfrm>
            <a:off x="665018" y="5935705"/>
            <a:ext cx="10834253" cy="646331"/>
          </a:xfrm>
          <a:prstGeom prst="rect">
            <a:avLst/>
          </a:prstGeom>
        </p:spPr>
        <p:txBody>
          <a:bodyPr wrap="square">
            <a:spAutoFit/>
          </a:bodyPr>
          <a:lstStyle/>
          <a:p>
            <a:r>
              <a:rPr lang="en-IN" dirty="0"/>
              <a:t>The Gestalt principle of closure also explains why only two axes, rather than full enclosure, are required on a graph to define the space in which the data appears.</a:t>
            </a:r>
          </a:p>
        </p:txBody>
      </p:sp>
    </p:spTree>
    <p:extLst>
      <p:ext uri="{BB962C8B-B14F-4D97-AF65-F5344CB8AC3E}">
        <p14:creationId xmlns:p14="http://schemas.microsoft.com/office/powerpoint/2010/main" val="2732977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665018" y="894841"/>
            <a:ext cx="10834255" cy="2436564"/>
          </a:xfrm>
          <a:prstGeom prst="rect">
            <a:avLst/>
          </a:prstGeom>
          <a:noFill/>
        </p:spPr>
        <p:txBody>
          <a:bodyPr wrap="square" rtlCol="0">
            <a:spAutoFit/>
          </a:bodyPr>
          <a:lstStyle/>
          <a:p>
            <a:pPr>
              <a:spcAft>
                <a:spcPts val="1000"/>
              </a:spcAft>
            </a:pPr>
            <a:r>
              <a:rPr lang="en-IN" b="1" dirty="0" smtClean="0"/>
              <a:t>Observations:</a:t>
            </a:r>
          </a:p>
          <a:p>
            <a:pPr marL="285750" indent="-285750">
              <a:buFont typeface="Arial" panose="020B0604020202020204" pitchFamily="34" charset="0"/>
              <a:buChar char="•"/>
            </a:pPr>
            <a:r>
              <a:rPr lang="en-IN" dirty="0" smtClean="0"/>
              <a:t>The average </a:t>
            </a:r>
            <a:r>
              <a:rPr lang="en-IN" i="1" dirty="0" smtClean="0"/>
              <a:t>x</a:t>
            </a:r>
            <a:r>
              <a:rPr lang="en-IN" dirty="0" smtClean="0"/>
              <a:t> value is 9 for each dataset.</a:t>
            </a:r>
          </a:p>
          <a:p>
            <a:pPr marL="285750" indent="-285750">
              <a:buFont typeface="Arial" panose="020B0604020202020204" pitchFamily="34" charset="0"/>
              <a:buChar char="•"/>
            </a:pPr>
            <a:r>
              <a:rPr lang="en-IN" dirty="0" smtClean="0"/>
              <a:t>The average </a:t>
            </a:r>
            <a:r>
              <a:rPr lang="en-IN" i="1" dirty="0" smtClean="0"/>
              <a:t>y</a:t>
            </a:r>
            <a:r>
              <a:rPr lang="en-IN" dirty="0" smtClean="0"/>
              <a:t> value is 7.50 for each dataset</a:t>
            </a:r>
          </a:p>
          <a:p>
            <a:pPr marL="285750" indent="-285750">
              <a:buFont typeface="Arial" panose="020B0604020202020204" pitchFamily="34" charset="0"/>
              <a:buChar char="•"/>
            </a:pPr>
            <a:r>
              <a:rPr lang="en-IN" dirty="0" smtClean="0"/>
              <a:t>The variance for </a:t>
            </a:r>
            <a:r>
              <a:rPr lang="en-IN" i="1" dirty="0" smtClean="0"/>
              <a:t>x</a:t>
            </a:r>
            <a:r>
              <a:rPr lang="en-IN" dirty="0" smtClean="0"/>
              <a:t> is 11 and the variance for </a:t>
            </a:r>
            <a:r>
              <a:rPr lang="en-IN" i="1" dirty="0" smtClean="0"/>
              <a:t>y</a:t>
            </a:r>
            <a:r>
              <a:rPr lang="en-IN" dirty="0" smtClean="0"/>
              <a:t> is 4.12</a:t>
            </a:r>
          </a:p>
          <a:p>
            <a:pPr marL="285750" indent="-285750">
              <a:buFont typeface="Arial" panose="020B0604020202020204" pitchFamily="34" charset="0"/>
              <a:buChar char="•"/>
            </a:pPr>
            <a:r>
              <a:rPr lang="en-IN" dirty="0" smtClean="0"/>
              <a:t>The correlation between </a:t>
            </a:r>
            <a:r>
              <a:rPr lang="en-IN" i="1" dirty="0" smtClean="0"/>
              <a:t>x</a:t>
            </a:r>
            <a:r>
              <a:rPr lang="en-IN" dirty="0" smtClean="0"/>
              <a:t> and </a:t>
            </a:r>
            <a:r>
              <a:rPr lang="en-IN" i="1" dirty="0" smtClean="0"/>
              <a:t>y</a:t>
            </a:r>
            <a:r>
              <a:rPr lang="en-IN" dirty="0" smtClean="0"/>
              <a:t> is 0.816 for each dataset</a:t>
            </a:r>
          </a:p>
          <a:p>
            <a:pPr marL="285750" indent="-285750">
              <a:buFont typeface="Arial" panose="020B0604020202020204" pitchFamily="34" charset="0"/>
              <a:buChar char="•"/>
            </a:pPr>
            <a:endParaRPr lang="en-US" dirty="0"/>
          </a:p>
          <a:p>
            <a:r>
              <a:rPr lang="en-IN" dirty="0" smtClean="0"/>
              <a:t>So far these four datasets appear to be pretty similar. But when we plot these four data sets on an x/y coordinate plane, we get the following results:</a:t>
            </a:r>
            <a:endParaRPr lang="en-IN" dirty="0"/>
          </a:p>
        </p:txBody>
      </p:sp>
    </p:spTree>
    <p:extLst>
      <p:ext uri="{BB962C8B-B14F-4D97-AF65-F5344CB8AC3E}">
        <p14:creationId xmlns:p14="http://schemas.microsoft.com/office/powerpoint/2010/main" val="385803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04" y="2554874"/>
            <a:ext cx="2971800" cy="1533525"/>
          </a:xfrm>
          <a:prstGeom prst="rect">
            <a:avLst/>
          </a:prstGeom>
        </p:spPr>
      </p:pic>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More Example: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54" y="2124439"/>
            <a:ext cx="2394397" cy="23943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4894" y="2174646"/>
            <a:ext cx="2384597" cy="229398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930" y="2290384"/>
            <a:ext cx="4125006" cy="2062503"/>
          </a:xfrm>
          <a:prstGeom prst="rect">
            <a:avLst/>
          </a:prstGeom>
        </p:spPr>
      </p:pic>
    </p:spTree>
    <p:extLst>
      <p:ext uri="{BB962C8B-B14F-4D97-AF65-F5344CB8AC3E}">
        <p14:creationId xmlns:p14="http://schemas.microsoft.com/office/powerpoint/2010/main" val="3354875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369332"/>
          </a:xfrm>
          <a:prstGeom prst="rect">
            <a:avLst/>
          </a:prstGeom>
        </p:spPr>
        <p:txBody>
          <a:bodyPr wrap="square">
            <a:spAutoFit/>
          </a:bodyPr>
          <a:lstStyle/>
          <a:p>
            <a:pPr>
              <a:spcAft>
                <a:spcPts val="1000"/>
              </a:spcAft>
            </a:pPr>
            <a:r>
              <a:rPr lang="en-IN" dirty="0" smtClean="0"/>
              <a:t>Elements that are visually connected are perceived as more related than the elements with no connection.</a:t>
            </a:r>
            <a:endParaRPr lang="en-US" dirty="0" smtClean="0"/>
          </a:p>
        </p:txBody>
      </p:sp>
      <p:sp>
        <p:nvSpPr>
          <p:cNvPr id="3" name="TextBox 2"/>
          <p:cNvSpPr txBox="1"/>
          <p:nvPr/>
        </p:nvSpPr>
        <p:spPr>
          <a:xfrm>
            <a:off x="665019" y="1394673"/>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Gestalt principle of closure explains why we see these as closed shapes, despite the fact that they are not finished.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645" y="3156844"/>
            <a:ext cx="6223000" cy="2501900"/>
          </a:xfrm>
          <a:prstGeom prst="rect">
            <a:avLst/>
          </a:prstGeom>
        </p:spPr>
      </p:pic>
    </p:spTree>
    <p:extLst>
      <p:ext uri="{BB962C8B-B14F-4D97-AF65-F5344CB8AC3E}">
        <p14:creationId xmlns:p14="http://schemas.microsoft.com/office/powerpoint/2010/main" val="961597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9" y="939636"/>
            <a:ext cx="10834254" cy="1051570"/>
          </a:xfrm>
          <a:prstGeom prst="rect">
            <a:avLst/>
          </a:prstGeom>
          <a:noFill/>
        </p:spPr>
        <p:txBody>
          <a:bodyPr wrap="square" rtlCol="0">
            <a:spAutoFit/>
          </a:bodyPr>
          <a:lstStyle/>
          <a:p>
            <a:pPr>
              <a:spcAft>
                <a:spcPts val="1000"/>
              </a:spcAft>
            </a:pPr>
            <a:r>
              <a:rPr lang="en-US" b="1" dirty="0" smtClean="0"/>
              <a:t>Example:</a:t>
            </a:r>
          </a:p>
          <a:p>
            <a:r>
              <a:rPr lang="en-US" dirty="0" smtClean="0"/>
              <a:t>Even though the spacing and the color is consistent within this collection of elements, those inside of the connecting lines are perceived to be more related than the rest.</a:t>
            </a:r>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65" t="19097" r="11927" b="30530"/>
          <a:stretch/>
        </p:blipFill>
        <p:spPr>
          <a:xfrm>
            <a:off x="2961652" y="1991206"/>
            <a:ext cx="6143222" cy="2637767"/>
          </a:xfrm>
          <a:prstGeom prst="rect">
            <a:avLst/>
          </a:prstGeom>
        </p:spPr>
      </p:pic>
      <p:sp>
        <p:nvSpPr>
          <p:cNvPr id="6" name="TextBox 5"/>
          <p:cNvSpPr txBox="1"/>
          <p:nvPr/>
        </p:nvSpPr>
        <p:spPr>
          <a:xfrm>
            <a:off x="665018" y="4743041"/>
            <a:ext cx="9350062" cy="369332"/>
          </a:xfrm>
          <a:prstGeom prst="rect">
            <a:avLst/>
          </a:prstGeom>
          <a:noFill/>
        </p:spPr>
        <p:txBody>
          <a:bodyPr wrap="square" rtlCol="0">
            <a:spAutoFit/>
          </a:bodyPr>
          <a:lstStyle/>
          <a:p>
            <a:r>
              <a:rPr lang="en-US" dirty="0" smtClean="0"/>
              <a:t>As are the ones connected by the lines..</a:t>
            </a:r>
            <a:endParaRPr lang="en-IN"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5614" t="76098" r="17345" b="7001"/>
          <a:stretch/>
        </p:blipFill>
        <p:spPr>
          <a:xfrm>
            <a:off x="4169632" y="5111147"/>
            <a:ext cx="3825026" cy="656824"/>
          </a:xfrm>
          <a:prstGeom prst="rect">
            <a:avLst/>
          </a:prstGeom>
        </p:spPr>
      </p:pic>
    </p:spTree>
    <p:extLst>
      <p:ext uri="{BB962C8B-B14F-4D97-AF65-F5344CB8AC3E}">
        <p14:creationId xmlns:p14="http://schemas.microsoft.com/office/powerpoint/2010/main" val="3252800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9" y="939636"/>
            <a:ext cx="10834254" cy="774571"/>
          </a:xfrm>
          <a:prstGeom prst="rect">
            <a:avLst/>
          </a:prstGeom>
          <a:noFill/>
        </p:spPr>
        <p:txBody>
          <a:bodyPr wrap="square" rtlCol="0">
            <a:spAutoFit/>
          </a:bodyPr>
          <a:lstStyle/>
          <a:p>
            <a:pPr>
              <a:spcAft>
                <a:spcPts val="1000"/>
              </a:spcAft>
            </a:pPr>
            <a:r>
              <a:rPr lang="en-US" b="1" dirty="0" smtClean="0"/>
              <a:t>Example:</a:t>
            </a:r>
          </a:p>
          <a:p>
            <a:r>
              <a:rPr lang="en-US" dirty="0" smtClean="0"/>
              <a:t>And it is more powerful than proximity and similarity.</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559" t="35681" r="23850" b="26760"/>
          <a:stretch/>
        </p:blipFill>
        <p:spPr>
          <a:xfrm>
            <a:off x="1244568" y="2485624"/>
            <a:ext cx="3221326" cy="186743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441" y="2042286"/>
            <a:ext cx="5176401" cy="2754111"/>
          </a:xfrm>
          <a:prstGeom prst="rect">
            <a:avLst/>
          </a:prstGeom>
        </p:spPr>
      </p:pic>
    </p:spTree>
    <p:extLst>
      <p:ext uri="{BB962C8B-B14F-4D97-AF65-F5344CB8AC3E}">
        <p14:creationId xmlns:p14="http://schemas.microsoft.com/office/powerpoint/2010/main" val="3674673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00964901"/>
              </p:ext>
            </p:extLst>
          </p:nvPr>
        </p:nvGraphicFramePr>
        <p:xfrm>
          <a:off x="2128204" y="12879"/>
          <a:ext cx="988095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5360442"/>
          </a:xfrm>
          <a:prstGeom prst="rect">
            <a:avLst/>
          </a:prstGeom>
        </p:spPr>
        <p:txBody>
          <a:bodyPr wrap="square">
            <a:spAutoFit/>
          </a:bodyPr>
          <a:lstStyle/>
          <a:p>
            <a:pPr>
              <a:spcAft>
                <a:spcPts val="1000"/>
              </a:spcAft>
            </a:pPr>
            <a:r>
              <a:rPr lang="en-US" dirty="0" smtClean="0"/>
              <a:t>Three types of </a:t>
            </a:r>
            <a:r>
              <a:rPr lang="en-US" dirty="0" smtClean="0"/>
              <a:t>memories we can influence:</a:t>
            </a:r>
            <a:endParaRPr lang="en-US" dirty="0" smtClean="0"/>
          </a:p>
          <a:p>
            <a:pPr>
              <a:spcAft>
                <a:spcPts val="1000"/>
              </a:spcAft>
            </a:pPr>
            <a:endParaRPr lang="en-US" dirty="0" smtClean="0"/>
          </a:p>
          <a:p>
            <a:pPr>
              <a:spcAft>
                <a:spcPts val="1000"/>
              </a:spcAft>
            </a:pPr>
            <a:endParaRPr lang="en-US" dirty="0"/>
          </a:p>
          <a:p>
            <a:pPr>
              <a:spcAft>
                <a:spcPts val="1000"/>
              </a:spcAft>
            </a:pPr>
            <a:endParaRPr lang="en-US" dirty="0" smtClean="0"/>
          </a:p>
          <a:p>
            <a:pPr>
              <a:spcAft>
                <a:spcPts val="1000"/>
              </a:spcAft>
            </a:pPr>
            <a:endParaRPr lang="en-US" dirty="0"/>
          </a:p>
          <a:p>
            <a:pPr>
              <a:spcAft>
                <a:spcPts val="1000"/>
              </a:spcAft>
            </a:pPr>
            <a:endParaRPr lang="en-US" dirty="0" smtClean="0"/>
          </a:p>
          <a:p>
            <a:pPr>
              <a:spcAft>
                <a:spcPts val="1000"/>
              </a:spcAft>
            </a:pPr>
            <a:endParaRPr lang="en-US" dirty="0"/>
          </a:p>
          <a:p>
            <a:pPr>
              <a:spcAft>
                <a:spcPts val="1000"/>
              </a:spcAft>
            </a:pPr>
            <a:endParaRPr lang="en-US" dirty="0"/>
          </a:p>
          <a:p>
            <a:pPr>
              <a:spcAft>
                <a:spcPts val="1000"/>
              </a:spcAft>
            </a:pPr>
            <a:r>
              <a:rPr lang="en-US" dirty="0" smtClean="0"/>
              <a:t>We </a:t>
            </a:r>
            <a:r>
              <a:rPr lang="en-US" dirty="0" smtClean="0"/>
              <a:t>want to get something in readers brain without them even to think about it</a:t>
            </a:r>
            <a:r>
              <a:rPr lang="en-US" dirty="0" smtClean="0"/>
              <a:t>.</a:t>
            </a:r>
          </a:p>
          <a:p>
            <a:pPr algn="ctr">
              <a:spcAft>
                <a:spcPts val="1000"/>
              </a:spcAft>
            </a:pPr>
            <a:r>
              <a:rPr lang="en-US" b="1" u="sng" dirty="0" smtClean="0">
                <a:solidFill>
                  <a:srgbClr val="FF7F0E"/>
                </a:solidFill>
              </a:rPr>
              <a:t>Why?</a:t>
            </a:r>
          </a:p>
          <a:p>
            <a:pPr algn="ctr">
              <a:spcAft>
                <a:spcPts val="3000"/>
              </a:spcAft>
            </a:pPr>
            <a:endParaRPr lang="en-US" dirty="0"/>
          </a:p>
          <a:p>
            <a:pPr>
              <a:spcAft>
                <a:spcPts val="1000"/>
              </a:spcAft>
            </a:pPr>
            <a:r>
              <a:rPr lang="en-US" dirty="0" smtClean="0"/>
              <a:t>This </a:t>
            </a:r>
            <a:r>
              <a:rPr lang="en-US" dirty="0" smtClean="0"/>
              <a:t>decreases the cognitive load while conveying the information so that there is not much work to be done by the brain to understand.</a:t>
            </a:r>
            <a:endParaRPr lang="en-US" dirty="0"/>
          </a:p>
        </p:txBody>
      </p:sp>
      <p:sp>
        <p:nvSpPr>
          <p:cNvPr id="3" name="Down Arrow 2"/>
          <p:cNvSpPr/>
          <p:nvPr/>
        </p:nvSpPr>
        <p:spPr>
          <a:xfrm>
            <a:off x="5872277" y="5083752"/>
            <a:ext cx="321972" cy="36060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8296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369332"/>
          </a:xfrm>
          <a:prstGeom prst="rect">
            <a:avLst/>
          </a:prstGeom>
        </p:spPr>
        <p:txBody>
          <a:bodyPr wrap="square">
            <a:spAutoFit/>
          </a:bodyPr>
          <a:lstStyle/>
          <a:p>
            <a:pPr>
              <a:spcAft>
                <a:spcPts val="1000"/>
              </a:spcAft>
            </a:pPr>
            <a:r>
              <a:rPr lang="en-US" b="1" dirty="0" smtClean="0"/>
              <a:t>Example</a:t>
            </a:r>
            <a:r>
              <a:rPr lang="en-US" dirty="0" smtClean="0"/>
              <a:t>: Count the total number of 4’s in the figure.</a:t>
            </a:r>
            <a:endParaRPr lang="en-US" dirty="0" smtClean="0"/>
          </a:p>
        </p:txBody>
      </p:sp>
      <p:pic>
        <p:nvPicPr>
          <p:cNvPr id="2" name="Picture 1"/>
          <p:cNvPicPr>
            <a:picLocks noChangeAspect="1"/>
          </p:cNvPicPr>
          <p:nvPr/>
        </p:nvPicPr>
        <p:blipFill>
          <a:blip r:embed="rId2"/>
          <a:stretch>
            <a:fillRect/>
          </a:stretch>
        </p:blipFill>
        <p:spPr>
          <a:xfrm>
            <a:off x="2567420" y="1434345"/>
            <a:ext cx="7029450" cy="5095875"/>
          </a:xfrm>
          <a:prstGeom prst="rect">
            <a:avLst/>
          </a:prstGeom>
        </p:spPr>
      </p:pic>
    </p:spTree>
    <p:extLst>
      <p:ext uri="{BB962C8B-B14F-4D97-AF65-F5344CB8AC3E}">
        <p14:creationId xmlns:p14="http://schemas.microsoft.com/office/powerpoint/2010/main" val="28878514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2"/>
          <a:stretch>
            <a:fillRect/>
          </a:stretch>
        </p:blipFill>
        <p:spPr>
          <a:xfrm>
            <a:off x="2996045" y="1485730"/>
            <a:ext cx="6172200" cy="5019675"/>
          </a:xfrm>
          <a:prstGeom prst="rect">
            <a:avLst/>
          </a:prstGeom>
        </p:spPr>
      </p:pic>
      <p:sp>
        <p:nvSpPr>
          <p:cNvPr id="8" name="Rectangle 7"/>
          <p:cNvSpPr/>
          <p:nvPr/>
        </p:nvSpPr>
        <p:spPr>
          <a:xfrm>
            <a:off x="665017" y="932346"/>
            <a:ext cx="10834255" cy="369332"/>
          </a:xfrm>
          <a:prstGeom prst="rect">
            <a:avLst/>
          </a:prstGeom>
        </p:spPr>
        <p:txBody>
          <a:bodyPr wrap="square">
            <a:spAutoFit/>
          </a:bodyPr>
          <a:lstStyle/>
          <a:p>
            <a:pPr>
              <a:spcAft>
                <a:spcPts val="1000"/>
              </a:spcAft>
            </a:pPr>
            <a:r>
              <a:rPr lang="en-US" b="1" dirty="0" smtClean="0"/>
              <a:t>Example</a:t>
            </a:r>
            <a:r>
              <a:rPr lang="en-US" dirty="0" smtClean="0"/>
              <a:t>: Now count the total number of 4’s in the figure. See the difference?</a:t>
            </a:r>
            <a:endParaRPr lang="en-US" dirty="0" smtClean="0"/>
          </a:p>
        </p:txBody>
      </p:sp>
    </p:spTree>
    <p:extLst>
      <p:ext uri="{BB962C8B-B14F-4D97-AF65-F5344CB8AC3E}">
        <p14:creationId xmlns:p14="http://schemas.microsoft.com/office/powerpoint/2010/main" val="41584749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29" y="0"/>
            <a:ext cx="15773399" cy="6858000"/>
          </a:xfrm>
          <a:prstGeom prst="rect">
            <a:avLst/>
          </a:prstGeom>
        </p:spPr>
      </p:pic>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solidFill>
                  <a:schemeClr val="bg1"/>
                </a:solidFill>
              </a:rPr>
              <a:t>Pre-Attentive Attributes of a Visualization</a:t>
            </a:r>
            <a:endParaRPr lang="en-IN" sz="4000" dirty="0">
              <a:solidFill>
                <a:schemeClr val="bg1"/>
              </a:solidFill>
            </a:endParaRPr>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7199380" y="2151080"/>
            <a:ext cx="3815800" cy="2805896"/>
          </a:xfrm>
          <a:prstGeom prst="rect">
            <a:avLst/>
          </a:prstGeom>
        </p:spPr>
        <p:txBody>
          <a:bodyPr wrap="square">
            <a:spAutoFit/>
          </a:bodyPr>
          <a:lstStyle/>
          <a:p>
            <a:pPr>
              <a:spcAft>
                <a:spcPts val="1000"/>
              </a:spcAft>
            </a:pPr>
            <a:r>
              <a:rPr lang="en-US" sz="3000" dirty="0" smtClean="0">
                <a:solidFill>
                  <a:schemeClr val="bg1">
                    <a:lumMod val="85000"/>
                  </a:schemeClr>
                </a:solidFill>
              </a:rPr>
              <a:t>Good visualization allow users to </a:t>
            </a:r>
            <a:r>
              <a:rPr lang="en-US" sz="3000" dirty="0" smtClean="0">
                <a:solidFill>
                  <a:srgbClr val="FFC000"/>
                </a:solidFill>
              </a:rPr>
              <a:t>see what we want them to see</a:t>
            </a:r>
            <a:r>
              <a:rPr lang="en-US" sz="3000" dirty="0" smtClean="0">
                <a:solidFill>
                  <a:schemeClr val="bg1">
                    <a:lumMod val="85000"/>
                  </a:schemeClr>
                </a:solidFill>
              </a:rPr>
              <a:t> before they know that they have seen it.</a:t>
            </a:r>
          </a:p>
          <a:p>
            <a:pPr algn="just">
              <a:spcAft>
                <a:spcPts val="1000"/>
              </a:spcAft>
            </a:pPr>
            <a:endParaRPr lang="en-US" dirty="0"/>
          </a:p>
        </p:txBody>
      </p:sp>
    </p:spTree>
    <p:extLst>
      <p:ext uri="{BB962C8B-B14F-4D97-AF65-F5344CB8AC3E}">
        <p14:creationId xmlns:p14="http://schemas.microsoft.com/office/powerpoint/2010/main" val="24960552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119227" y="2588654"/>
            <a:ext cx="11925836" cy="630942"/>
          </a:xfrm>
          <a:prstGeom prst="rect">
            <a:avLst/>
          </a:prstGeom>
          <a:noFill/>
        </p:spPr>
        <p:txBody>
          <a:bodyPr wrap="square" rtlCol="0">
            <a:spAutoFit/>
          </a:bodyPr>
          <a:lstStyle/>
          <a:p>
            <a:pPr algn="ctr"/>
            <a:r>
              <a:rPr lang="en-US" sz="3500" dirty="0" smtClean="0"/>
              <a:t>So, how do I do all that?</a:t>
            </a:r>
            <a:endParaRPr lang="en-IN" sz="3500" dirty="0"/>
          </a:p>
        </p:txBody>
      </p:sp>
    </p:spTree>
    <p:extLst>
      <p:ext uri="{BB962C8B-B14F-4D97-AF65-F5344CB8AC3E}">
        <p14:creationId xmlns:p14="http://schemas.microsoft.com/office/powerpoint/2010/main" val="2589794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4934684"/>
          </a:xfrm>
          <a:prstGeom prst="rect">
            <a:avLst/>
          </a:prstGeom>
        </p:spPr>
        <p:txBody>
          <a:bodyPr wrap="square">
            <a:spAutoFit/>
          </a:bodyPr>
          <a:lstStyle/>
          <a:p>
            <a:pPr>
              <a:spcAft>
                <a:spcPts val="1000"/>
              </a:spcAft>
            </a:pPr>
            <a:r>
              <a:rPr lang="en-US" sz="2800" dirty="0" smtClean="0"/>
              <a:t>Change </a:t>
            </a:r>
            <a:r>
              <a:rPr lang="en-US" sz="2800" dirty="0" smtClean="0"/>
              <a:t>one of these to </a:t>
            </a:r>
            <a:r>
              <a:rPr lang="en-US" sz="2800" b="1" dirty="0" smtClean="0">
                <a:solidFill>
                  <a:srgbClr val="FF7F0E"/>
                </a:solidFill>
              </a:rPr>
              <a:t>focus</a:t>
            </a:r>
            <a:r>
              <a:rPr lang="en-US" sz="2800" dirty="0" smtClean="0"/>
              <a:t> on users attention:</a:t>
            </a:r>
          </a:p>
          <a:p>
            <a:pPr marL="285750" indent="-285750">
              <a:spcAft>
                <a:spcPts val="1000"/>
              </a:spcAft>
              <a:buFont typeface="Arial" panose="020B0604020202020204" pitchFamily="34" charset="0"/>
              <a:buChar char="•"/>
            </a:pPr>
            <a:r>
              <a:rPr lang="en-US" sz="2500" dirty="0" smtClean="0"/>
              <a:t>Si</a:t>
            </a:r>
            <a:r>
              <a:rPr lang="en-US" sz="4500" dirty="0" smtClean="0"/>
              <a:t>z</a:t>
            </a:r>
            <a:r>
              <a:rPr lang="en-US" sz="2500" dirty="0" smtClean="0"/>
              <a:t>e</a:t>
            </a:r>
          </a:p>
          <a:p>
            <a:pPr marL="285750" indent="-285750">
              <a:spcAft>
                <a:spcPts val="1000"/>
              </a:spcAft>
              <a:buFont typeface="Arial" panose="020B0604020202020204" pitchFamily="34" charset="0"/>
              <a:buChar char="•"/>
            </a:pPr>
            <a:r>
              <a:rPr lang="en-US" sz="2500" dirty="0" smtClean="0"/>
              <a:t> </a:t>
            </a:r>
            <a:r>
              <a:rPr lang="en-US" sz="2500" dirty="0" smtClean="0">
                <a:solidFill>
                  <a:srgbClr val="FF7F0E"/>
                </a:solidFill>
              </a:rPr>
              <a:t>Color</a:t>
            </a:r>
            <a:endParaRPr lang="en-US" sz="2500" dirty="0">
              <a:solidFill>
                <a:srgbClr val="FF7F0E"/>
              </a:solidFill>
            </a:endParaRPr>
          </a:p>
          <a:p>
            <a:pPr marL="285750" indent="-285750">
              <a:spcAft>
                <a:spcPts val="1000"/>
              </a:spcAft>
              <a:buFont typeface="Arial" panose="020B0604020202020204" pitchFamily="34" charset="0"/>
              <a:buChar char="•"/>
            </a:pPr>
            <a:r>
              <a:rPr lang="en-US" sz="2500" dirty="0" smtClean="0"/>
              <a:t>Orientation</a:t>
            </a:r>
            <a:endParaRPr lang="en-US" sz="2500" dirty="0"/>
          </a:p>
          <a:p>
            <a:pPr marL="285750" indent="-285750">
              <a:spcAft>
                <a:spcPts val="1000"/>
              </a:spcAft>
              <a:buFont typeface="Arial" panose="020B0604020202020204" pitchFamily="34" charset="0"/>
              <a:buChar char="•"/>
            </a:pPr>
            <a:r>
              <a:rPr lang="en-US" sz="2500" dirty="0"/>
              <a:t>$</a:t>
            </a:r>
            <a:r>
              <a:rPr lang="en-US" sz="2500" dirty="0" err="1" smtClean="0"/>
              <a:t>h@pe</a:t>
            </a:r>
            <a:endParaRPr lang="en-US" sz="2500" dirty="0"/>
          </a:p>
          <a:p>
            <a:pPr marL="285750" indent="-285750">
              <a:spcAft>
                <a:spcPts val="1000"/>
              </a:spcAft>
              <a:buFont typeface="Arial" panose="020B0604020202020204" pitchFamily="34" charset="0"/>
              <a:buChar char="•"/>
            </a:pPr>
            <a:r>
              <a:rPr lang="en-US" sz="2500" dirty="0" smtClean="0"/>
              <a:t>Line com</a:t>
            </a:r>
            <a:r>
              <a:rPr lang="en-US" sz="1500" dirty="0" smtClean="0"/>
              <a:t>position</a:t>
            </a:r>
          </a:p>
          <a:p>
            <a:pPr marL="285750" indent="-285750">
              <a:spcAft>
                <a:spcPts val="1000"/>
              </a:spcAft>
              <a:buFont typeface="Arial" panose="020B0604020202020204" pitchFamily="34" charset="0"/>
              <a:buChar char="•"/>
            </a:pPr>
            <a:r>
              <a:rPr lang="en-US" sz="2500" dirty="0" smtClean="0"/>
              <a:t>Enclosure</a:t>
            </a:r>
            <a:endParaRPr lang="en-US" sz="2500" dirty="0"/>
          </a:p>
          <a:p>
            <a:pPr marL="285750" indent="-285750">
              <a:spcAft>
                <a:spcPts val="1000"/>
              </a:spcAft>
              <a:buFont typeface="Arial" panose="020B0604020202020204" pitchFamily="34" charset="0"/>
              <a:buChar char="•"/>
            </a:pPr>
            <a:r>
              <a:rPr lang="en-US" sz="2500" dirty="0" smtClean="0"/>
              <a:t>In</a:t>
            </a:r>
            <a:r>
              <a:rPr lang="en-US" sz="2500" dirty="0" smtClean="0">
                <a:solidFill>
                  <a:schemeClr val="bg1">
                    <a:lumMod val="65000"/>
                  </a:schemeClr>
                </a:solidFill>
              </a:rPr>
              <a:t>ten</a:t>
            </a:r>
            <a:r>
              <a:rPr lang="en-US" sz="2500" dirty="0" smtClean="0"/>
              <a:t>sity</a:t>
            </a:r>
            <a:endParaRPr lang="en-US" sz="2500" dirty="0"/>
          </a:p>
          <a:p>
            <a:pPr marL="285750" indent="-285750">
              <a:spcAft>
                <a:spcPts val="1000"/>
              </a:spcAft>
              <a:buFont typeface="Arial" panose="020B0604020202020204" pitchFamily="34" charset="0"/>
              <a:buChar char="•"/>
            </a:pPr>
            <a:r>
              <a:rPr lang="en-US" sz="2500" dirty="0" smtClean="0"/>
              <a:t>Position</a:t>
            </a:r>
            <a:endParaRPr lang="en-US" sz="2500" dirty="0"/>
          </a:p>
        </p:txBody>
      </p:sp>
      <p:sp>
        <p:nvSpPr>
          <p:cNvPr id="2" name="Rectangle 1"/>
          <p:cNvSpPr/>
          <p:nvPr/>
        </p:nvSpPr>
        <p:spPr>
          <a:xfrm>
            <a:off x="1012875" y="4375052"/>
            <a:ext cx="1336430" cy="351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7F0E"/>
                </a:solidFill>
              </a:ln>
              <a:noFill/>
            </a:endParaRPr>
          </a:p>
        </p:txBody>
      </p:sp>
    </p:spTree>
    <p:extLst>
      <p:ext uri="{BB962C8B-B14F-4D97-AF65-F5344CB8AC3E}">
        <p14:creationId xmlns:p14="http://schemas.microsoft.com/office/powerpoint/2010/main" val="444825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2"/>
          <a:stretch>
            <a:fillRect/>
          </a:stretch>
        </p:blipFill>
        <p:spPr>
          <a:xfrm>
            <a:off x="2713759" y="1485730"/>
            <a:ext cx="7164532" cy="5361214"/>
          </a:xfrm>
          <a:prstGeom prst="rect">
            <a:avLst/>
          </a:prstGeom>
        </p:spPr>
      </p:pic>
      <p:sp>
        <p:nvSpPr>
          <p:cNvPr id="4" name="Rectangle 3"/>
          <p:cNvSpPr/>
          <p:nvPr/>
        </p:nvSpPr>
        <p:spPr>
          <a:xfrm>
            <a:off x="691944" y="930669"/>
            <a:ext cx="8826129" cy="369332"/>
          </a:xfrm>
          <a:prstGeom prst="rect">
            <a:avLst/>
          </a:prstGeom>
        </p:spPr>
        <p:txBody>
          <a:bodyPr wrap="square">
            <a:spAutoFit/>
          </a:bodyPr>
          <a:lstStyle/>
          <a:p>
            <a:r>
              <a:rPr lang="en-IN" dirty="0" smtClean="0"/>
              <a:t>Now we see the real relationships in the datasets start to emerge</a:t>
            </a:r>
            <a:endParaRPr lang="en-IN" dirty="0"/>
          </a:p>
        </p:txBody>
      </p:sp>
    </p:spTree>
    <p:extLst>
      <p:ext uri="{BB962C8B-B14F-4D97-AF65-F5344CB8AC3E}">
        <p14:creationId xmlns:p14="http://schemas.microsoft.com/office/powerpoint/2010/main" val="796115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154" y="1334796"/>
            <a:ext cx="8551981" cy="4858110"/>
          </a:xfrm>
          <a:prstGeom prst="rect">
            <a:avLst/>
          </a:prstGeom>
        </p:spPr>
      </p:pic>
    </p:spTree>
    <p:extLst>
      <p:ext uri="{BB962C8B-B14F-4D97-AF65-F5344CB8AC3E}">
        <p14:creationId xmlns:p14="http://schemas.microsoft.com/office/powerpoint/2010/main" val="2763717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97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665018" y="930669"/>
            <a:ext cx="10834255" cy="2672526"/>
          </a:xfrm>
          <a:prstGeom prst="rect">
            <a:avLst/>
          </a:prstGeom>
        </p:spPr>
        <p:txBody>
          <a:bodyPr wrap="square">
            <a:spAutoFit/>
          </a:bodyPr>
          <a:lstStyle/>
          <a:p>
            <a:pPr marL="285750" indent="-285750">
              <a:spcAft>
                <a:spcPts val="1000"/>
              </a:spcAft>
              <a:buFontTx/>
              <a:buChar char="-"/>
            </a:pPr>
            <a:r>
              <a:rPr lang="en-IN" dirty="0" smtClean="0"/>
              <a:t>Dataset I consists of a set of points that appear to follow a rough linear relationship with some variance. </a:t>
            </a:r>
          </a:p>
          <a:p>
            <a:pPr marL="285750" indent="-285750">
              <a:spcAft>
                <a:spcPts val="1000"/>
              </a:spcAft>
              <a:buFontTx/>
              <a:buChar char="-"/>
            </a:pPr>
            <a:r>
              <a:rPr lang="en-IN" dirty="0" smtClean="0"/>
              <a:t>Dataset II fits a neat curve but doesn’t follow a linear relationship (maybe it’s quadratic?). </a:t>
            </a:r>
          </a:p>
          <a:p>
            <a:pPr marL="285750" indent="-285750">
              <a:spcAft>
                <a:spcPts val="1000"/>
              </a:spcAft>
              <a:buFontTx/>
              <a:buChar char="-"/>
            </a:pPr>
            <a:r>
              <a:rPr lang="en-IN" dirty="0" smtClean="0"/>
              <a:t>Dataset III looks like a tight linear relationship between </a:t>
            </a:r>
            <a:r>
              <a:rPr lang="en-IN" i="1" dirty="0" smtClean="0"/>
              <a:t>x</a:t>
            </a:r>
            <a:r>
              <a:rPr lang="en-IN" dirty="0" smtClean="0"/>
              <a:t> and </a:t>
            </a:r>
            <a:r>
              <a:rPr lang="en-IN" i="1" dirty="0" smtClean="0"/>
              <a:t>y</a:t>
            </a:r>
            <a:r>
              <a:rPr lang="en-IN" dirty="0" smtClean="0"/>
              <a:t>, except for one large outlier. </a:t>
            </a:r>
          </a:p>
          <a:p>
            <a:pPr marL="285750" indent="-285750">
              <a:spcAft>
                <a:spcPts val="1000"/>
              </a:spcAft>
              <a:buFontTx/>
              <a:buChar char="-"/>
            </a:pPr>
            <a:r>
              <a:rPr lang="en-IN" dirty="0" smtClean="0"/>
              <a:t>Dataset IV looks like </a:t>
            </a:r>
            <a:r>
              <a:rPr lang="en-IN" i="1" dirty="0" smtClean="0"/>
              <a:t>x</a:t>
            </a:r>
            <a:r>
              <a:rPr lang="en-IN" dirty="0" smtClean="0"/>
              <a:t> remains constant, except for one outlier as well.</a:t>
            </a:r>
          </a:p>
          <a:p>
            <a:pPr marL="285750" indent="-285750">
              <a:spcAft>
                <a:spcPts val="1000"/>
              </a:spcAft>
              <a:buFontTx/>
              <a:buChar char="-"/>
            </a:pPr>
            <a:endParaRPr lang="en-US" dirty="0"/>
          </a:p>
          <a:p>
            <a:pPr>
              <a:spcAft>
                <a:spcPts val="1000"/>
              </a:spcAft>
            </a:pPr>
            <a:r>
              <a:rPr lang="en-IN" dirty="0" smtClean="0"/>
              <a:t>Computing summary statistics or staring at the data wouldn’t have told us any of these stories. Instead, it’s important to visualize the data to get a clear picture of what’s going on.</a:t>
            </a:r>
            <a:endParaRPr lang="en-IN" dirty="0"/>
          </a:p>
        </p:txBody>
      </p:sp>
    </p:spTree>
    <p:extLst>
      <p:ext uri="{BB962C8B-B14F-4D97-AF65-F5344CB8AC3E}">
        <p14:creationId xmlns:p14="http://schemas.microsoft.com/office/powerpoint/2010/main" val="3023982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Why do we even need </a:t>
            </a:r>
            <a:r>
              <a:rPr lang="en-US" sz="4000" dirty="0" err="1" smtClean="0"/>
              <a:t>Viz</a:t>
            </a:r>
            <a:r>
              <a:rPr lang="en-US" sz="4000" dirty="0" smtClean="0"/>
              <a:t>? One more Example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504" y="897538"/>
            <a:ext cx="7968332" cy="5795633"/>
          </a:xfrm>
          <a:prstGeom prst="rect">
            <a:avLst/>
          </a:prstGeom>
        </p:spPr>
      </p:pic>
    </p:spTree>
    <p:extLst>
      <p:ext uri="{BB962C8B-B14F-4D97-AF65-F5344CB8AC3E}">
        <p14:creationId xmlns:p14="http://schemas.microsoft.com/office/powerpoint/2010/main" val="337208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Representation Matters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446" y="973281"/>
            <a:ext cx="5715000" cy="5715000"/>
          </a:xfrm>
          <a:prstGeom prst="rect">
            <a:avLst/>
          </a:prstGeom>
        </p:spPr>
      </p:pic>
    </p:spTree>
    <p:extLst>
      <p:ext uri="{BB962C8B-B14F-4D97-AF65-F5344CB8AC3E}">
        <p14:creationId xmlns:p14="http://schemas.microsoft.com/office/powerpoint/2010/main" val="4040855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1263175"/>
            <a:ext cx="10834255" cy="477054"/>
          </a:xfrm>
          <a:prstGeom prst="rect">
            <a:avLst/>
          </a:prstGeom>
        </p:spPr>
        <p:txBody>
          <a:bodyPr wrap="square">
            <a:spAutoFit/>
          </a:bodyPr>
          <a:lstStyle/>
          <a:p>
            <a:pPr algn="ctr"/>
            <a:r>
              <a:rPr lang="en-US" sz="2500" dirty="0" smtClean="0">
                <a:solidFill>
                  <a:srgbClr val="FF7F0E"/>
                </a:solidFill>
              </a:rPr>
              <a:t>Cognitive Load</a:t>
            </a:r>
            <a:r>
              <a:rPr lang="en-US" sz="2500" dirty="0" smtClean="0"/>
              <a:t> is the amount of mental effort required to interpret information.</a:t>
            </a:r>
          </a:p>
        </p:txBody>
      </p:sp>
      <p:graphicFrame>
        <p:nvGraphicFramePr>
          <p:cNvPr id="3" name="Diagram 2"/>
          <p:cNvGraphicFramePr/>
          <p:nvPr>
            <p:extLst>
              <p:ext uri="{D42A27DB-BD31-4B8C-83A1-F6EECF244321}">
                <p14:modId xmlns:p14="http://schemas.microsoft.com/office/powerpoint/2010/main" val="2397916481"/>
              </p:ext>
            </p:extLst>
          </p:nvPr>
        </p:nvGraphicFramePr>
        <p:xfrm>
          <a:off x="2212109" y="143434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3448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733808"/>
          </a:xfrm>
          <a:prstGeom prst="rect">
            <a:avLst/>
          </a:prstGeom>
        </p:spPr>
        <p:txBody>
          <a:bodyPr wrap="square">
            <a:spAutoFit/>
          </a:bodyPr>
          <a:lstStyle/>
          <a:p>
            <a:pPr>
              <a:spcAft>
                <a:spcPts val="1000"/>
              </a:spcAft>
            </a:pPr>
            <a:r>
              <a:rPr lang="en-US" b="1" dirty="0" smtClean="0"/>
              <a:t>Intrinsic Cognitive Load</a:t>
            </a:r>
          </a:p>
          <a:p>
            <a:pPr>
              <a:spcAft>
                <a:spcPts val="1000"/>
              </a:spcAft>
            </a:pPr>
            <a:r>
              <a:rPr lang="en-US" dirty="0" smtClean="0"/>
              <a:t>Amount of memory we need to understand an idea.</a:t>
            </a:r>
            <a:endParaRPr lang="en-US" dirty="0"/>
          </a:p>
          <a:p>
            <a:r>
              <a:rPr lang="en-US" dirty="0" smtClean="0"/>
              <a:t>Adding 2+2 is easier, doing difficult math division is difficult. If we don’t concentrate in the latter, we end up spending more time.</a:t>
            </a:r>
          </a:p>
          <a:p>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734" y="3176763"/>
            <a:ext cx="5282539" cy="1930159"/>
          </a:xfrm>
          <a:prstGeom prst="rect">
            <a:avLst/>
          </a:prstGeom>
        </p:spPr>
      </p:pic>
      <p:pic>
        <p:nvPicPr>
          <p:cNvPr id="9" name="Picture 8"/>
          <p:cNvPicPr>
            <a:picLocks noChangeAspect="1"/>
          </p:cNvPicPr>
          <p:nvPr/>
        </p:nvPicPr>
        <p:blipFill>
          <a:blip r:embed="rId3"/>
          <a:stretch>
            <a:fillRect/>
          </a:stretch>
        </p:blipFill>
        <p:spPr>
          <a:xfrm>
            <a:off x="1246475" y="2887374"/>
            <a:ext cx="3214689" cy="2467087"/>
          </a:xfrm>
          <a:prstGeom prst="rect">
            <a:avLst/>
          </a:prstGeom>
        </p:spPr>
      </p:pic>
    </p:spTree>
    <p:extLst>
      <p:ext uri="{BB962C8B-B14F-4D97-AF65-F5344CB8AC3E}">
        <p14:creationId xmlns:p14="http://schemas.microsoft.com/office/powerpoint/2010/main" val="390643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3347</TotalTime>
  <Words>1516</Words>
  <Application>Microsoft Office PowerPoint</Application>
  <PresentationFormat>Widescreen</PresentationFormat>
  <Paragraphs>169</Paragraphs>
  <Slides>41</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Lesson 9</vt:lpstr>
      <vt:lpstr>Why do we even need Viz?</vt:lpstr>
      <vt:lpstr>Why do we even need Viz?</vt:lpstr>
      <vt:lpstr>Why do we even need Viz?</vt:lpstr>
      <vt:lpstr>Why do we even need Viz?</vt:lpstr>
      <vt:lpstr>Why do we even need Viz? One more Example</vt:lpstr>
      <vt:lpstr>Representation Matters</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Gestalt Principles</vt:lpstr>
      <vt:lpstr>Gestalt Principles</vt:lpstr>
      <vt:lpstr>Gestalt Principles - Similarity</vt:lpstr>
      <vt:lpstr>Gestalt Principles - Similarity</vt:lpstr>
      <vt:lpstr>Gestalt Principles - Similarity</vt:lpstr>
      <vt:lpstr>Gestalt Principles - Proximity</vt:lpstr>
      <vt:lpstr>Gestalt Principles - Proximity</vt:lpstr>
      <vt:lpstr>Gestalt Principles - Proximity</vt:lpstr>
      <vt:lpstr>Gestalt Principles - Continuity</vt:lpstr>
      <vt:lpstr>Gestalt Principles - Continuity</vt:lpstr>
      <vt:lpstr>Gestalt Principles - Continuity</vt:lpstr>
      <vt:lpstr>Gestalt Principles - Closure</vt:lpstr>
      <vt:lpstr>Gestalt Principles - Closure</vt:lpstr>
      <vt:lpstr>Gestalt Principles - Closure</vt:lpstr>
      <vt:lpstr>Gestalt Principles - Connectedness</vt:lpstr>
      <vt:lpstr>Gestalt Principles - Connectedness</vt:lpstr>
      <vt:lpstr>Gestalt Principles - Connectedness</vt:lpstr>
      <vt:lpstr>Pre-Attentive Attributes of a Visualization</vt:lpstr>
      <vt:lpstr>Pre-Attentive Attributes of a Visualization</vt:lpstr>
      <vt:lpstr>Pre-Attentive Attributes of a Visualization</vt:lpstr>
      <vt:lpstr>Pre-Attentive Attributes of a Visualization</vt:lpstr>
      <vt:lpstr>Pre-Attentive Attributes of a Visualization</vt:lpstr>
      <vt:lpstr>Pre-Attentive Attributes of a Visualization</vt:lpstr>
      <vt:lpstr>Pre-Attentive Attributes of a Visualization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 Kulshrestha</dc:creator>
  <cp:lastModifiedBy>Kush Kulshrestha</cp:lastModifiedBy>
  <cp:revision>73</cp:revision>
  <dcterms:created xsi:type="dcterms:W3CDTF">2019-02-09T20:54:18Z</dcterms:created>
  <dcterms:modified xsi:type="dcterms:W3CDTF">2019-02-16T15:02:57Z</dcterms:modified>
</cp:coreProperties>
</file>